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15"/>
  </p:notesMasterIdLst>
  <p:sldIdLst>
    <p:sldId id="267" r:id="rId2"/>
    <p:sldId id="266" r:id="rId3"/>
    <p:sldId id="259" r:id="rId4"/>
    <p:sldId id="257" r:id="rId5"/>
    <p:sldId id="262" r:id="rId6"/>
    <p:sldId id="263" r:id="rId7"/>
    <p:sldId id="271" r:id="rId8"/>
    <p:sldId id="270" r:id="rId9"/>
    <p:sldId id="272" r:id="rId10"/>
    <p:sldId id="273" r:id="rId11"/>
    <p:sldId id="265" r:id="rId12"/>
    <p:sldId id="260" r:id="rId13"/>
    <p:sldId id="268"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09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72421"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027" y="0"/>
            <a:ext cx="2972421" cy="465138"/>
          </a:xfrm>
          <a:prstGeom prst="rect">
            <a:avLst/>
          </a:prstGeom>
        </p:spPr>
        <p:txBody>
          <a:bodyPr vert="horz" lIns="91440" tIns="45720" rIns="91440" bIns="45720" rtlCol="0"/>
          <a:lstStyle>
            <a:lvl1pPr algn="r">
              <a:defRPr sz="1200"/>
            </a:lvl1pPr>
          </a:lstStyle>
          <a:p>
            <a:fld id="{FED104C4-DAE6-468D-BB44-9084FECE89DE}" type="datetimeFigureOut">
              <a:rPr lang="en-US" smtClean="0"/>
              <a:pPr/>
              <a:t>3/28/2019</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1" y="4416426"/>
            <a:ext cx="5485158" cy="41830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5"/>
            <a:ext cx="2972421"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027" y="8829675"/>
            <a:ext cx="2972421" cy="465138"/>
          </a:xfrm>
          <a:prstGeom prst="rect">
            <a:avLst/>
          </a:prstGeom>
        </p:spPr>
        <p:txBody>
          <a:bodyPr vert="horz" lIns="91440" tIns="45720" rIns="91440" bIns="45720" rtlCol="0" anchor="b"/>
          <a:lstStyle>
            <a:lvl1pPr algn="r">
              <a:defRPr sz="1200"/>
            </a:lvl1pPr>
          </a:lstStyle>
          <a:p>
            <a:fld id="{69C97A86-9F2B-4B66-A128-8FE39D592BA9}" type="slidenum">
              <a:rPr lang="en-US" smtClean="0"/>
              <a:pPr/>
              <a:t>‹#›</a:t>
            </a:fld>
            <a:endParaRPr lang="en-US"/>
          </a:p>
        </p:txBody>
      </p:sp>
    </p:spTree>
    <p:extLst>
      <p:ext uri="{BB962C8B-B14F-4D97-AF65-F5344CB8AC3E}">
        <p14:creationId xmlns:p14="http://schemas.microsoft.com/office/powerpoint/2010/main" val="2679891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C97A86-9F2B-4B66-A128-8FE39D592BA9}" type="slidenum">
              <a:rPr lang="en-US" smtClean="0"/>
              <a:pPr/>
              <a:t>3</a:t>
            </a:fld>
            <a:endParaRPr lang="en-US"/>
          </a:p>
        </p:txBody>
      </p:sp>
    </p:spTree>
    <p:extLst>
      <p:ext uri="{BB962C8B-B14F-4D97-AF65-F5344CB8AC3E}">
        <p14:creationId xmlns:p14="http://schemas.microsoft.com/office/powerpoint/2010/main" val="818280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C97A86-9F2B-4B66-A128-8FE39D592BA9}" type="slidenum">
              <a:rPr lang="en-US" smtClean="0"/>
              <a:pPr/>
              <a:t>4</a:t>
            </a:fld>
            <a:endParaRPr lang="en-US"/>
          </a:p>
        </p:txBody>
      </p:sp>
    </p:spTree>
    <p:extLst>
      <p:ext uri="{BB962C8B-B14F-4D97-AF65-F5344CB8AC3E}">
        <p14:creationId xmlns:p14="http://schemas.microsoft.com/office/powerpoint/2010/main" val="348329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Most of the performance measures</a:t>
            </a:r>
            <a:r>
              <a:rPr lang="en-US" baseline="0" dirty="0"/>
              <a:t> we currently report are statistics. Our future surveys will include questions that address, satisfaction with the accuracy of information provided, waiting time via phone or in line, courteousness of the staff, information on the website, happiness of the information provided to personal property owners, mobile home managers and taxing authorities. Because we are mandated, we feel the best measurements will be how well we provide the mandates and how much the public trusts the Treasurer’s Office.</a:t>
            </a:r>
          </a:p>
        </p:txBody>
      </p:sp>
      <p:sp>
        <p:nvSpPr>
          <p:cNvPr id="4" name="Slide Number Placeholder 3"/>
          <p:cNvSpPr>
            <a:spLocks noGrp="1"/>
          </p:cNvSpPr>
          <p:nvPr>
            <p:ph type="sldNum" sz="quarter" idx="10"/>
          </p:nvPr>
        </p:nvSpPr>
        <p:spPr/>
        <p:txBody>
          <a:bodyPr/>
          <a:lstStyle/>
          <a:p>
            <a:fld id="{69C97A86-9F2B-4B66-A128-8FE39D592BA9}" type="slidenum">
              <a:rPr lang="en-US" smtClean="0"/>
              <a:pPr/>
              <a:t>12</a:t>
            </a:fld>
            <a:endParaRPr lang="en-US"/>
          </a:p>
        </p:txBody>
      </p:sp>
    </p:spTree>
    <p:extLst>
      <p:ext uri="{BB962C8B-B14F-4D97-AF65-F5344CB8AC3E}">
        <p14:creationId xmlns:p14="http://schemas.microsoft.com/office/powerpoint/2010/main" val="3787492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667F2CAE-8116-4825-87B2-ECBAA5DFC377}" type="datetimeFigureOut">
              <a:rPr lang="en-US" smtClean="0"/>
              <a:pPr/>
              <a:t>3/28/2019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3A0E2BD6-6779-4CF2-899F-5F047D49C7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7F2CAE-8116-4825-87B2-ECBAA5DFC377}"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667F2CAE-8116-4825-87B2-ECBAA5DFC377}" type="datetimeFigureOut">
              <a:rPr lang="en-US" smtClean="0"/>
              <a:pPr/>
              <a:t>3/28/2019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67F2CAE-8116-4825-87B2-ECBAA5DFC377}" type="datetimeFigureOut">
              <a:rPr lang="en-US" smtClean="0"/>
              <a:pPr/>
              <a:t>3/28/2019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667F2CAE-8116-4825-87B2-ECBAA5DFC377}" type="datetimeFigureOut">
              <a:rPr lang="en-US" smtClean="0"/>
              <a:pPr/>
              <a:t>3/28/2019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3A0E2BD6-6779-4CF2-899F-5F047D49C70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7F2CAE-8116-4825-87B2-ECBAA5DFC377}"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67F2CAE-8116-4825-87B2-ECBAA5DFC377}" type="datetimeFigureOut">
              <a:rPr lang="en-US" smtClean="0"/>
              <a:pPr/>
              <a:t>3/28/2019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67F2CAE-8116-4825-87B2-ECBAA5DFC377}" type="datetimeFigureOut">
              <a:rPr lang="en-US" smtClean="0"/>
              <a:pPr/>
              <a:t>3/28/2019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67F2CAE-8116-4825-87B2-ECBAA5DFC377}" type="datetimeFigureOut">
              <a:rPr lang="en-US" smtClean="0"/>
              <a:pPr/>
              <a:t>3/28/2019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67F2CAE-8116-4825-87B2-ECBAA5DFC377}"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E2BD6-6779-4CF2-899F-5F047D49C70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667F2CAE-8116-4825-87B2-ECBAA5DFC377}" type="datetimeFigureOut">
              <a:rPr lang="en-US" smtClean="0"/>
              <a:pPr/>
              <a:t>3/28/2019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0E2BD6-6779-4CF2-899F-5F047D49C702}"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5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667F2CAE-8116-4825-87B2-ECBAA5DFC377}" type="datetimeFigureOut">
              <a:rPr lang="en-US" smtClean="0"/>
              <a:pPr/>
              <a:t>3/28/2019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3A0E2BD6-6779-4CF2-899F-5F047D49C70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4500"/>
    </mc:Choice>
    <mc:Fallback xmlns="">
      <p:transition spd="slow"/>
    </mc:Fallback>
  </mc:AlternateConten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www.larimer.org/treasurer" TargetMode="External"/><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3.gif"/><Relationship Id="rId7" Type="http://schemas.openxmlformats.org/officeDocument/2006/relationships/image" Target="../media/image7.w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gif"/><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153400" cy="6863417"/>
          </a:xfrm>
          <a:prstGeom prst="rect">
            <a:avLst/>
          </a:prstGeom>
          <a:gradFill>
            <a:gsLst>
              <a:gs pos="0">
                <a:schemeClr val="bg1">
                  <a:tint val="78000"/>
                  <a:satMod val="220000"/>
                </a:schemeClr>
              </a:gs>
              <a:gs pos="100000">
                <a:schemeClr val="bg1">
                  <a:shade val="35000"/>
                  <a:satMod val="155000"/>
                </a:schemeClr>
              </a:gs>
            </a:gsLst>
            <a:path path="circle">
              <a:fillToRect l="50000" t="50000" r="50000" b="50000"/>
            </a:path>
          </a:gradFill>
        </p:spPr>
        <p:txBody>
          <a:bodyPr wrap="square" rtlCol="0">
            <a:spAutoFit/>
          </a:bodyPr>
          <a:lstStyle/>
          <a:p>
            <a:pPr algn="ctr"/>
            <a:endParaRPr lang="en-US" sz="3600" b="1" dirty="0">
              <a:latin typeface="Almeria" panose="00000400000000000000" pitchFamily="2" charset="0"/>
              <a:ea typeface="Almeria" panose="00000400000000000000" pitchFamily="2" charset="0"/>
            </a:endParaRPr>
          </a:p>
          <a:p>
            <a:pPr algn="ctr"/>
            <a:endParaRPr lang="en-US" sz="800" b="1" dirty="0">
              <a:latin typeface="Almeria" panose="00000400000000000000" pitchFamily="2" charset="0"/>
              <a:ea typeface="Almeria" panose="00000400000000000000" pitchFamily="2" charset="0"/>
            </a:endParaRPr>
          </a:p>
          <a:p>
            <a:pPr algn="ctr"/>
            <a:r>
              <a:rPr lang="en-US" sz="3600" b="1" dirty="0">
                <a:latin typeface="Almeria" panose="00000400000000000000" pitchFamily="2" charset="0"/>
                <a:ea typeface="Almeria" panose="00000400000000000000" pitchFamily="2" charset="0"/>
              </a:rPr>
              <a:t>Larimer 101</a:t>
            </a:r>
          </a:p>
          <a:p>
            <a:pPr algn="ctr"/>
            <a:r>
              <a:rPr lang="en-US" sz="2000" b="1" dirty="0">
                <a:latin typeface="Almeria" panose="00000400000000000000" pitchFamily="2" charset="0"/>
                <a:ea typeface="Almeria" panose="00000400000000000000" pitchFamily="2" charset="0"/>
              </a:rPr>
              <a:t>March 28, 2019</a:t>
            </a:r>
          </a:p>
          <a:p>
            <a:pPr algn="ctr"/>
            <a:endParaRPr lang="en-US" sz="3600" b="1" dirty="0">
              <a:latin typeface="Almeria" panose="00000400000000000000" pitchFamily="2" charset="0"/>
              <a:ea typeface="Almeria" panose="00000400000000000000" pitchFamily="2" charset="0"/>
            </a:endParaRPr>
          </a:p>
          <a:p>
            <a:pPr algn="ctr"/>
            <a:r>
              <a:rPr lang="en-US" sz="3600" b="1" dirty="0">
                <a:latin typeface="Almeria" panose="00000400000000000000" pitchFamily="2" charset="0"/>
                <a:ea typeface="Almeria" panose="00000400000000000000" pitchFamily="2" charset="0"/>
              </a:rPr>
              <a:t>Property Taxes </a:t>
            </a:r>
          </a:p>
          <a:p>
            <a:pPr algn="ctr"/>
            <a:endParaRPr lang="en-US" sz="3600" b="1" dirty="0">
              <a:latin typeface="Almeria" panose="00000400000000000000" pitchFamily="2" charset="0"/>
              <a:ea typeface="Almeria" panose="00000400000000000000" pitchFamily="2" charset="0"/>
            </a:endParaRPr>
          </a:p>
          <a:p>
            <a:pPr algn="ctr"/>
            <a:endParaRPr lang="en-US" sz="3600" b="1" dirty="0">
              <a:latin typeface="Almeria" panose="00000400000000000000" pitchFamily="2" charset="0"/>
              <a:ea typeface="Almeria" panose="00000400000000000000" pitchFamily="2" charset="0"/>
            </a:endParaRPr>
          </a:p>
          <a:p>
            <a:pPr algn="ctr"/>
            <a:r>
              <a:rPr lang="en-US" sz="3600" b="1" dirty="0">
                <a:latin typeface="Almeria" panose="00000400000000000000" pitchFamily="2" charset="0"/>
                <a:ea typeface="Almeria" panose="00000400000000000000" pitchFamily="2" charset="0"/>
              </a:rPr>
              <a:t>The Larimer County </a:t>
            </a:r>
          </a:p>
          <a:p>
            <a:pPr algn="ctr"/>
            <a:r>
              <a:rPr lang="en-US" sz="3600" b="1" dirty="0">
                <a:latin typeface="Almeria" panose="00000400000000000000" pitchFamily="2" charset="0"/>
                <a:ea typeface="Almeria" panose="00000400000000000000" pitchFamily="2" charset="0"/>
              </a:rPr>
              <a:t>Treasurer’s Office</a:t>
            </a:r>
          </a:p>
          <a:p>
            <a:pPr algn="ctr"/>
            <a:endParaRPr lang="en-US" sz="3600" b="1" dirty="0">
              <a:latin typeface="Almeria" panose="00000400000000000000" pitchFamily="2" charset="0"/>
              <a:ea typeface="Almeria" panose="00000400000000000000" pitchFamily="2" charset="0"/>
            </a:endParaRPr>
          </a:p>
          <a:p>
            <a:pPr algn="ctr"/>
            <a:r>
              <a:rPr lang="en-US" sz="3600" b="1" dirty="0">
                <a:latin typeface="Almeria" panose="00000400000000000000" pitchFamily="2" charset="0"/>
                <a:ea typeface="Almeria" panose="00000400000000000000" pitchFamily="2" charset="0"/>
              </a:rPr>
              <a:t>Irene Josey, Treasurer</a:t>
            </a:r>
          </a:p>
          <a:p>
            <a:pPr algn="ctr"/>
            <a:endParaRPr lang="en-US" sz="800" b="1" dirty="0">
              <a:latin typeface="Almeria" panose="00000400000000000000" pitchFamily="2" charset="0"/>
              <a:ea typeface="Almeria" panose="00000400000000000000" pitchFamily="2" charset="0"/>
            </a:endParaRPr>
          </a:p>
          <a:p>
            <a:pPr algn="ctr"/>
            <a:endParaRPr lang="en-US" sz="800" b="1" dirty="0">
              <a:latin typeface="Almeria" panose="00000400000000000000" pitchFamily="2" charset="0"/>
              <a:ea typeface="Almeria" panose="00000400000000000000" pitchFamily="2" charset="0"/>
            </a:endParaRPr>
          </a:p>
          <a:p>
            <a:pPr algn="ctr"/>
            <a:endParaRPr lang="en-US" sz="3600" b="1" dirty="0">
              <a:latin typeface="Almeria" panose="00000400000000000000" pitchFamily="2" charset="0"/>
              <a:ea typeface="Almeria" panose="00000400000000000000" pitchFamily="2" charset="0"/>
            </a:endParaRPr>
          </a:p>
        </p:txBody>
      </p:sp>
    </p:spTree>
    <p:extLst>
      <p:ext uri="{BB962C8B-B14F-4D97-AF65-F5344CB8AC3E}">
        <p14:creationId xmlns:p14="http://schemas.microsoft.com/office/powerpoint/2010/main" val="1909803758"/>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3063" y="1456310"/>
            <a:ext cx="8120685" cy="5364679"/>
          </a:xfrm>
          <a:prstGeom prst="rect">
            <a:avLst/>
          </a:prstGeom>
        </p:spPr>
      </p:pic>
      <p:sp>
        <p:nvSpPr>
          <p:cNvPr id="2" name="Rectangle 1"/>
          <p:cNvSpPr/>
          <p:nvPr/>
        </p:nvSpPr>
        <p:spPr>
          <a:xfrm>
            <a:off x="381000" y="381000"/>
            <a:ext cx="7638506" cy="646331"/>
          </a:xfrm>
          <a:prstGeom prst="rect">
            <a:avLst/>
          </a:prstGeom>
          <a:solidFill>
            <a:schemeClr val="bg1"/>
          </a:solidFill>
          <a:ln w="0">
            <a:noFill/>
          </a:ln>
        </p:spPr>
        <p:style>
          <a:lnRef idx="2">
            <a:schemeClr val="dk1"/>
          </a:lnRef>
          <a:fillRef idx="1">
            <a:schemeClr val="lt1"/>
          </a:fillRef>
          <a:effectRef idx="0">
            <a:schemeClr val="dk1"/>
          </a:effectRef>
          <a:fontRef idx="minor">
            <a:schemeClr val="dk1"/>
          </a:fontRef>
        </p:style>
        <p:txBody>
          <a:bodyPr wrap="square">
            <a:spAutoFit/>
          </a:bodyPr>
          <a:lstStyle/>
          <a:p>
            <a:r>
              <a:rPr lang="en-US" sz="3600" b="1" dirty="0">
                <a:ln w="22225">
                  <a:solidFill>
                    <a:schemeClr val="accent2"/>
                  </a:solidFill>
                  <a:prstDash val="solid"/>
                </a:ln>
                <a:solidFill>
                  <a:schemeClr val="bg2">
                    <a:lumMod val="50000"/>
                  </a:schemeClr>
                </a:solidFill>
                <a:hlinkClick r:id="rId3"/>
              </a:rPr>
              <a:t>https://www.larimer.org/treasurer</a:t>
            </a:r>
            <a:endParaRPr lang="en-US" sz="3600" b="1" dirty="0">
              <a:ln w="22225">
                <a:solidFill>
                  <a:schemeClr val="accent2"/>
                </a:solidFill>
                <a:prstDash val="solid"/>
              </a:ln>
              <a:solidFill>
                <a:schemeClr val="bg2">
                  <a:lumMod val="50000"/>
                </a:schemeClr>
              </a:solidFill>
            </a:endParaRPr>
          </a:p>
        </p:txBody>
      </p:sp>
    </p:spTree>
    <p:extLst>
      <p:ext uri="{BB962C8B-B14F-4D97-AF65-F5344CB8AC3E}">
        <p14:creationId xmlns:p14="http://schemas.microsoft.com/office/powerpoint/2010/main" val="1932643153"/>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4" name="TextBox 3"/>
          <p:cNvSpPr txBox="1"/>
          <p:nvPr/>
        </p:nvSpPr>
        <p:spPr>
          <a:xfrm>
            <a:off x="914400" y="-1371600"/>
            <a:ext cx="6858000" cy="646331"/>
          </a:xfrm>
          <a:prstGeom prst="rect">
            <a:avLst/>
          </a:prstGeom>
          <a:solidFill>
            <a:schemeClr val="bg1"/>
          </a:solidFill>
        </p:spPr>
        <p:txBody>
          <a:bodyPr wrap="square" rtlCol="0">
            <a:spAutoFit/>
          </a:bodyPr>
          <a:lstStyle/>
          <a:p>
            <a:pPr algn="ctr"/>
            <a:r>
              <a:rPr lang="en-US" sz="3600"/>
              <a:t>http://larimer.org/treasurer/</a:t>
            </a:r>
            <a:endParaRPr lang="en-US" sz="3600" dirty="0"/>
          </a:p>
        </p:txBody>
      </p:sp>
      <p:pic>
        <p:nvPicPr>
          <p:cNvPr id="3" name="Picture 2"/>
          <p:cNvPicPr>
            <a:picLocks noChangeAspect="1"/>
          </p:cNvPicPr>
          <p:nvPr/>
        </p:nvPicPr>
        <p:blipFill>
          <a:blip r:embed="rId2"/>
          <a:stretch>
            <a:fillRect/>
          </a:stretch>
        </p:blipFill>
        <p:spPr>
          <a:xfrm>
            <a:off x="0" y="66810"/>
            <a:ext cx="9144000" cy="6724379"/>
          </a:xfrm>
          <a:prstGeom prst="rect">
            <a:avLst/>
          </a:prstGeom>
        </p:spPr>
      </p:pic>
    </p:spTree>
    <p:extLst>
      <p:ext uri="{BB962C8B-B14F-4D97-AF65-F5344CB8AC3E}">
        <p14:creationId xmlns:p14="http://schemas.microsoft.com/office/powerpoint/2010/main" val="1608150601"/>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show="0">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304800" y="1905000"/>
            <a:ext cx="8610600" cy="4524315"/>
          </a:xfrm>
          <a:prstGeom prst="rect">
            <a:avLst/>
          </a:prstGeom>
          <a:noFill/>
        </p:spPr>
        <p:txBody>
          <a:bodyPr wrap="square" rtlCol="0">
            <a:spAutoFit/>
          </a:bodyPr>
          <a:lstStyle/>
          <a:p>
            <a:pPr>
              <a:buFont typeface="Arial" pitchFamily="34" charset="0"/>
              <a:buChar char="•"/>
            </a:pPr>
            <a:r>
              <a:rPr lang="en-US"/>
              <a:t>In 1986 </a:t>
            </a:r>
            <a:r>
              <a:rPr lang="en-US" dirty="0"/>
              <a:t>- The Treasurer’s Office employed 14 staff members.</a:t>
            </a:r>
          </a:p>
          <a:p>
            <a:pPr>
              <a:buFont typeface="Arial" pitchFamily="34" charset="0"/>
              <a:buChar char="•"/>
            </a:pPr>
            <a:endParaRPr lang="en-US" dirty="0"/>
          </a:p>
          <a:p>
            <a:pPr>
              <a:buFont typeface="Arial" pitchFamily="34" charset="0"/>
              <a:buChar char="•"/>
            </a:pPr>
            <a:r>
              <a:rPr lang="en-US" dirty="0"/>
              <a:t>In 2018  - The Treasurer’s Office employs 13 staff members.</a:t>
            </a:r>
          </a:p>
          <a:p>
            <a:endParaRPr lang="en-US" dirty="0"/>
          </a:p>
          <a:p>
            <a:pPr>
              <a:buFont typeface="Arial" pitchFamily="34" charset="0"/>
              <a:buChar char="•"/>
            </a:pPr>
            <a:r>
              <a:rPr lang="en-US" dirty="0"/>
              <a:t>If you call the Treasurer’s Office, someone will answer the phone.</a:t>
            </a:r>
          </a:p>
          <a:p>
            <a:pPr>
              <a:buFont typeface="Arial" pitchFamily="34" charset="0"/>
              <a:buChar char="•"/>
            </a:pPr>
            <a:endParaRPr lang="en-US" dirty="0"/>
          </a:p>
          <a:p>
            <a:pPr>
              <a:buFont typeface="Arial" pitchFamily="34" charset="0"/>
              <a:buChar char="•"/>
            </a:pPr>
            <a:r>
              <a:rPr lang="en-US" dirty="0"/>
              <a:t>Walk in wait time is minimal to nonexistent, even on tax deadline days.</a:t>
            </a:r>
          </a:p>
          <a:p>
            <a:pPr>
              <a:buFont typeface="Arial" pitchFamily="34" charset="0"/>
              <a:buChar char="•"/>
            </a:pPr>
            <a:endParaRPr lang="en-US" dirty="0"/>
          </a:p>
          <a:p>
            <a:pPr>
              <a:buFont typeface="Arial" pitchFamily="34" charset="0"/>
              <a:buChar char="•"/>
            </a:pPr>
            <a:r>
              <a:rPr lang="en-US" dirty="0"/>
              <a:t>Safety of tax dollars, customer service and community trust are paramount. The economy and growth of the county have impacted our workload.</a:t>
            </a:r>
          </a:p>
          <a:p>
            <a:pPr>
              <a:buFont typeface="Arial" pitchFamily="34" charset="0"/>
              <a:buChar char="•"/>
            </a:pPr>
            <a:endParaRPr lang="en-US" dirty="0"/>
          </a:p>
          <a:p>
            <a:pPr>
              <a:buFont typeface="Arial" pitchFamily="34" charset="0"/>
              <a:buChar char="•"/>
            </a:pPr>
            <a:r>
              <a:rPr lang="en-US" dirty="0"/>
              <a:t>The Treasurer’s Office conducts surveys to ensure customer service is still meeting the expectations of the taxpayers and taxing authorities. Considering the growth of the county and no additional employees, it is important to continue to deliver a high-quality level of customer service.</a:t>
            </a:r>
          </a:p>
          <a:p>
            <a:pPr>
              <a:buFont typeface="Arial" pitchFamily="34" charset="0"/>
              <a:buChar char="•"/>
            </a:pPr>
            <a:endParaRPr lang="en-US" dirty="0">
              <a:solidFill>
                <a:schemeClr val="accent1">
                  <a:lumMod val="75000"/>
                </a:schemeClr>
              </a:solidFill>
            </a:endParaRPr>
          </a:p>
        </p:txBody>
      </p:sp>
      <p:sp>
        <p:nvSpPr>
          <p:cNvPr id="4" name="Rectangle 3"/>
          <p:cNvSpPr/>
          <p:nvPr/>
        </p:nvSpPr>
        <p:spPr>
          <a:xfrm>
            <a:off x="762000" y="1"/>
            <a:ext cx="7772400" cy="1569660"/>
          </a:xfrm>
          <a:prstGeom prst="rect">
            <a:avLst/>
          </a:prstGeom>
        </p:spPr>
        <p:txBody>
          <a:bodyPr wrap="square">
            <a:spAutoFit/>
          </a:bodyPr>
          <a:lstStyle/>
          <a:p>
            <a:pPr lvl="0" algn="ctr"/>
            <a:r>
              <a:rPr lang="en-US" sz="4800" b="1" cap="all" dirty="0">
                <a:ln/>
                <a:effectLst>
                  <a:outerShdw blurRad="19685" dist="12700" dir="5400000" algn="tl" rotWithShape="0">
                    <a:srgbClr val="4F81BD">
                      <a:satMod val="130000"/>
                      <a:alpha val="60000"/>
                    </a:srgbClr>
                  </a:outerShdw>
                  <a:reflection blurRad="10000" stA="55000" endPos="48000" dist="500" dir="5400000" sy="-100000" algn="bl" rotWithShape="0"/>
                </a:effectLst>
              </a:rPr>
              <a:t>Where we WERE</a:t>
            </a:r>
          </a:p>
          <a:p>
            <a:pPr lvl="0" algn="ctr"/>
            <a:r>
              <a:rPr lang="en-US" sz="4800" b="1" cap="all" dirty="0">
                <a:ln/>
                <a:effectLst>
                  <a:outerShdw blurRad="19685" dist="12700" dir="5400000" algn="tl" rotWithShape="0">
                    <a:srgbClr val="4F81BD">
                      <a:satMod val="130000"/>
                      <a:alpha val="60000"/>
                    </a:srgbClr>
                  </a:outerShdw>
                  <a:reflection blurRad="10000" stA="55000" endPos="48000" dist="500" dir="5400000" sy="-100000" algn="bl" rotWithShape="0"/>
                </a:effectLst>
              </a:rPr>
              <a:t>and where we ARE</a:t>
            </a:r>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 y="1600200"/>
            <a:ext cx="7808130" cy="5158199"/>
          </a:xfrm>
          <a:prstGeom prst="rect">
            <a:avLst/>
          </a:prstGeom>
        </p:spPr>
      </p:pic>
      <p:sp>
        <p:nvSpPr>
          <p:cNvPr id="5" name="Rectangle 4"/>
          <p:cNvSpPr/>
          <p:nvPr/>
        </p:nvSpPr>
        <p:spPr>
          <a:xfrm>
            <a:off x="457200" y="304800"/>
            <a:ext cx="7620000" cy="923330"/>
          </a:xfrm>
          <a:prstGeom prst="rect">
            <a:avLst/>
          </a:prstGeom>
        </p:spPr>
        <p:txBody>
          <a:bodyPr wrap="square">
            <a:spAutoFit/>
          </a:bodyPr>
          <a:lstStyle/>
          <a:p>
            <a:pPr algn="ctr"/>
            <a:r>
              <a:rPr lang="en-US" sz="5400" b="1" dirty="0">
                <a:ln w="22225">
                  <a:solidFill>
                    <a:schemeClr val="accent2"/>
                  </a:solidFill>
                  <a:prstDash val="solid"/>
                </a:ln>
                <a:solidFill>
                  <a:schemeClr val="accent2">
                    <a:lumMod val="40000"/>
                    <a:lumOff val="60000"/>
                  </a:schemeClr>
                </a:solidFill>
              </a:rPr>
              <a:t>Questions?</a:t>
            </a:r>
          </a:p>
        </p:txBody>
      </p:sp>
    </p:spTree>
    <p:extLst>
      <p:ext uri="{BB962C8B-B14F-4D97-AF65-F5344CB8AC3E}">
        <p14:creationId xmlns:p14="http://schemas.microsoft.com/office/powerpoint/2010/main" val="1585991951"/>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Rectangle 2"/>
          <p:cNvSpPr/>
          <p:nvPr/>
        </p:nvSpPr>
        <p:spPr>
          <a:xfrm>
            <a:off x="609600" y="838200"/>
            <a:ext cx="8458200" cy="5139869"/>
          </a:xfrm>
          <a:prstGeom prst="rect">
            <a:avLst/>
          </a:prstGeom>
        </p:spPr>
        <p:txBody>
          <a:bodyPr wrap="square">
            <a:spAutoFit/>
          </a:bodyPr>
          <a:lstStyle/>
          <a:p>
            <a:r>
              <a:rPr lang="en-US" sz="8000" b="1" dirty="0">
                <a:latin typeface="Centaur" panose="02030504050205020304" pitchFamily="18" charset="0"/>
                <a:cs typeface="Times New Roman" pitchFamily="18" charset="0"/>
              </a:rPr>
              <a:t>“…in this world, nothing is certain except death and taxes.” </a:t>
            </a:r>
            <a:r>
              <a:rPr lang="en-US" sz="4000" b="1" dirty="0">
                <a:latin typeface="Times New Roman" pitchFamily="18" charset="0"/>
                <a:cs typeface="Times New Roman" pitchFamily="18" charset="0"/>
              </a:rPr>
              <a:t>-</a:t>
            </a:r>
            <a:r>
              <a:rPr lang="en-US" sz="8800" b="1" dirty="0">
                <a:latin typeface="Times New Roman" pitchFamily="18" charset="0"/>
                <a:cs typeface="Times New Roman" pitchFamily="18" charset="0"/>
              </a:rPr>
              <a:t> </a:t>
            </a:r>
            <a:r>
              <a:rPr lang="en-US" sz="2800" b="1" dirty="0">
                <a:latin typeface="Times New Roman" pitchFamily="18" charset="0"/>
                <a:cs typeface="Times New Roman" pitchFamily="18" charset="0"/>
              </a:rPr>
              <a:t>Benjamin Franklin, 1789</a:t>
            </a:r>
            <a:endParaRPr lang="en-US" sz="8800" b="1" dirty="0">
              <a:latin typeface="Times New Roman" pitchFamily="18" charset="0"/>
              <a:cs typeface="Times New Roman" pitchFamily="18" charset="0"/>
            </a:endParaRPr>
          </a:p>
        </p:txBody>
      </p:sp>
    </p:spTree>
    <p:extLst>
      <p:ext uri="{BB962C8B-B14F-4D97-AF65-F5344CB8AC3E}">
        <p14:creationId xmlns:p14="http://schemas.microsoft.com/office/powerpoint/2010/main" val="3429388141"/>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2051" name="Picture 3" descr="C:\Documents and Settings\joseyie\Local Settings\Temporary Internet Files\Content.IE5\2N79B2HL\MP900446436[1].jpg"/>
          <p:cNvPicPr>
            <a:picLocks noChangeAspect="1" noChangeArrowheads="1"/>
          </p:cNvPicPr>
          <p:nvPr/>
        </p:nvPicPr>
        <p:blipFill>
          <a:blip r:embed="rId3" cstate="print"/>
          <a:srcRect/>
          <a:stretch>
            <a:fillRect/>
          </a:stretch>
        </p:blipFill>
        <p:spPr bwMode="auto">
          <a:xfrm>
            <a:off x="4191000" y="228600"/>
            <a:ext cx="4114800" cy="6352179"/>
          </a:xfrm>
          <a:prstGeom prst="rect">
            <a:avLst/>
          </a:prstGeom>
          <a:noFill/>
        </p:spPr>
      </p:pic>
      <p:sp>
        <p:nvSpPr>
          <p:cNvPr id="4" name="TextBox 3"/>
          <p:cNvSpPr txBox="1"/>
          <p:nvPr/>
        </p:nvSpPr>
        <p:spPr>
          <a:xfrm>
            <a:off x="0" y="1905000"/>
            <a:ext cx="4191000" cy="3477875"/>
          </a:xfrm>
          <a:prstGeom prst="rect">
            <a:avLst/>
          </a:prstGeom>
          <a:noFill/>
        </p:spPr>
        <p:txBody>
          <a:bodyPr wrap="square" rtlCol="0">
            <a:spAutoFit/>
          </a:bodyPr>
          <a:lstStyle/>
          <a:p>
            <a:endParaRPr lang="en-US" sz="2400" b="1" dirty="0">
              <a:latin typeface="Times New Roman" pitchFamily="18" charset="0"/>
              <a:cs typeface="Times New Roman" pitchFamily="18" charset="0"/>
            </a:endParaRPr>
          </a:p>
          <a:p>
            <a:r>
              <a:rPr lang="en-US" sz="2800" b="1" dirty="0">
                <a:latin typeface="Times New Roman" pitchFamily="18" charset="0"/>
                <a:cs typeface="Times New Roman" pitchFamily="18" charset="0"/>
              </a:rPr>
              <a:t>“Our new Constitution is now established, everything seems to promise it will be durable; but, in this world, nothing is certain except death and taxes.”</a:t>
            </a:r>
          </a:p>
        </p:txBody>
      </p:sp>
      <p:sp>
        <p:nvSpPr>
          <p:cNvPr id="5" name="TextBox 4"/>
          <p:cNvSpPr txBox="1"/>
          <p:nvPr/>
        </p:nvSpPr>
        <p:spPr>
          <a:xfrm>
            <a:off x="0" y="427672"/>
            <a:ext cx="4114800" cy="1477328"/>
          </a:xfrm>
          <a:prstGeom prst="rect">
            <a:avLst/>
          </a:prstGeom>
          <a:noFill/>
        </p:spPr>
        <p:txBody>
          <a:bodyPr wrap="square" rtlCol="0">
            <a:spAutoFit/>
          </a:bodyPr>
          <a:lstStyle/>
          <a:p>
            <a:pPr algn="ctr"/>
            <a:r>
              <a:rPr lang="en-US" sz="2400" dirty="0">
                <a:latin typeface="Times New Roman" pitchFamily="18" charset="0"/>
                <a:cs typeface="Times New Roman" pitchFamily="18" charset="0"/>
              </a:rPr>
              <a:t>In a letter written on </a:t>
            </a:r>
          </a:p>
          <a:p>
            <a:pPr algn="ctr"/>
            <a:r>
              <a:rPr lang="en-US" sz="2400" dirty="0">
                <a:latin typeface="Times New Roman" pitchFamily="18" charset="0"/>
                <a:cs typeface="Times New Roman" pitchFamily="18" charset="0"/>
              </a:rPr>
              <a:t>November 13, 1789, </a:t>
            </a:r>
          </a:p>
          <a:p>
            <a:pPr algn="ctr"/>
            <a:r>
              <a:rPr lang="en-US" sz="2400" dirty="0">
                <a:latin typeface="Times New Roman" pitchFamily="18" charset="0"/>
                <a:cs typeface="Times New Roman" pitchFamily="18" charset="0"/>
              </a:rPr>
              <a:t>Benjamin Franklin stated:</a:t>
            </a:r>
          </a:p>
          <a:p>
            <a:pPr algn="ct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pic>
        <p:nvPicPr>
          <p:cNvPr id="4098" name="Picture 2" descr="http://2.bp.blogspot.com/_wCLRNll7Zv0/S8nohqtUnOI/AAAAAAAAAGY/g9Wh6d3URDw/s400/dots-happy-family-cartoon.gif"/>
          <p:cNvPicPr>
            <a:picLocks noChangeAspect="1" noChangeArrowheads="1"/>
          </p:cNvPicPr>
          <p:nvPr/>
        </p:nvPicPr>
        <p:blipFill>
          <a:blip r:embed="rId3" cstate="print"/>
          <a:srcRect/>
          <a:stretch>
            <a:fillRect/>
          </a:stretch>
        </p:blipFill>
        <p:spPr bwMode="auto">
          <a:xfrm>
            <a:off x="3429000" y="152400"/>
            <a:ext cx="1600200" cy="1600200"/>
          </a:xfrm>
          <a:prstGeom prst="rect">
            <a:avLst/>
          </a:prstGeom>
          <a:noFill/>
        </p:spPr>
      </p:pic>
      <p:pic>
        <p:nvPicPr>
          <p:cNvPr id="4102" name="Picture 6" descr="http://columns.successlanguage.com/assets/images/Meeting_07_boardroom_looking_at_you__cartoon_.gif.gif"/>
          <p:cNvPicPr>
            <a:picLocks noChangeAspect="1" noChangeArrowheads="1"/>
          </p:cNvPicPr>
          <p:nvPr/>
        </p:nvPicPr>
        <p:blipFill>
          <a:blip r:embed="rId4" cstate="print"/>
          <a:srcRect/>
          <a:stretch>
            <a:fillRect/>
          </a:stretch>
        </p:blipFill>
        <p:spPr bwMode="auto">
          <a:xfrm>
            <a:off x="6705600" y="3200400"/>
            <a:ext cx="1981200" cy="1245326"/>
          </a:xfrm>
          <a:prstGeom prst="rect">
            <a:avLst/>
          </a:prstGeom>
          <a:noFill/>
        </p:spPr>
      </p:pic>
      <p:pic>
        <p:nvPicPr>
          <p:cNvPr id="4105" name="Picture 9" descr="http://www.nicolerosen.net/wp-content/uploads/2010/06/cartoon-man-with-tax-bill.jpg"/>
          <p:cNvPicPr>
            <a:picLocks noChangeAspect="1" noChangeArrowheads="1"/>
          </p:cNvPicPr>
          <p:nvPr/>
        </p:nvPicPr>
        <p:blipFill>
          <a:blip r:embed="rId5" cstate="print"/>
          <a:srcRect/>
          <a:stretch>
            <a:fillRect/>
          </a:stretch>
        </p:blipFill>
        <p:spPr bwMode="auto">
          <a:xfrm>
            <a:off x="3048000" y="4800600"/>
            <a:ext cx="1152525" cy="1190625"/>
          </a:xfrm>
          <a:prstGeom prst="rect">
            <a:avLst/>
          </a:prstGeom>
          <a:noFill/>
        </p:spPr>
      </p:pic>
      <p:pic>
        <p:nvPicPr>
          <p:cNvPr id="4107" name="Picture 11" descr="C:\Documents and Settings\joseyie\Local Settings\Temporary Internet Files\Content.IE5\A1YNM22Y\MC900431631[1].png"/>
          <p:cNvPicPr>
            <a:picLocks noChangeAspect="1" noChangeArrowheads="1"/>
          </p:cNvPicPr>
          <p:nvPr/>
        </p:nvPicPr>
        <p:blipFill>
          <a:blip r:embed="rId6" cstate="print"/>
          <a:srcRect/>
          <a:stretch>
            <a:fillRect/>
          </a:stretch>
        </p:blipFill>
        <p:spPr bwMode="auto">
          <a:xfrm>
            <a:off x="533400" y="3810000"/>
            <a:ext cx="1714500" cy="1714500"/>
          </a:xfrm>
          <a:prstGeom prst="rect">
            <a:avLst/>
          </a:prstGeom>
          <a:noFill/>
        </p:spPr>
      </p:pic>
      <p:pic>
        <p:nvPicPr>
          <p:cNvPr id="4108" name="Picture 12" descr="C:\Documents and Settings\joseyie\Local Settings\Temporary Internet Files\Content.IE5\WFKEPJ97\MC900251108[1].wmf"/>
          <p:cNvPicPr>
            <a:picLocks noChangeAspect="1" noChangeArrowheads="1"/>
          </p:cNvPicPr>
          <p:nvPr/>
        </p:nvPicPr>
        <p:blipFill>
          <a:blip r:embed="rId7" cstate="print"/>
          <a:srcRect/>
          <a:stretch>
            <a:fillRect/>
          </a:stretch>
        </p:blipFill>
        <p:spPr bwMode="auto">
          <a:xfrm>
            <a:off x="914400" y="1600200"/>
            <a:ext cx="1447800" cy="949633"/>
          </a:xfrm>
          <a:prstGeom prst="rect">
            <a:avLst/>
          </a:prstGeom>
          <a:noFill/>
        </p:spPr>
      </p:pic>
      <p:pic>
        <p:nvPicPr>
          <p:cNvPr id="4110" name="Picture 14" descr="C:\Documents and Settings\joseyie\Local Settings\Temporary Internet Files\Content.IE5\WFKEPJ97\MM900046562[1].gif"/>
          <p:cNvPicPr>
            <a:picLocks noChangeAspect="1" noChangeArrowheads="1" noCrop="1"/>
          </p:cNvPicPr>
          <p:nvPr/>
        </p:nvPicPr>
        <p:blipFill>
          <a:blip r:embed="rId8" cstate="print"/>
          <a:srcRect/>
          <a:stretch>
            <a:fillRect/>
          </a:stretch>
        </p:blipFill>
        <p:spPr bwMode="auto">
          <a:xfrm>
            <a:off x="533400" y="838200"/>
            <a:ext cx="1619250" cy="781050"/>
          </a:xfrm>
          <a:prstGeom prst="rect">
            <a:avLst/>
          </a:prstGeom>
          <a:ln>
            <a:noFill/>
          </a:ln>
          <a:effectLst>
            <a:outerShdw blurRad="292100" dist="139700" dir="2700000" algn="tl" rotWithShape="0">
              <a:srgbClr val="333333">
                <a:alpha val="65000"/>
              </a:srgbClr>
            </a:outerShdw>
          </a:effectLst>
        </p:spPr>
      </p:pic>
      <p:pic>
        <p:nvPicPr>
          <p:cNvPr id="4111" name="Picture 15" descr="C:\Documents and Settings\joseyie\Local Settings\Temporary Internet Files\Content.IE5\FI2U6YLR\MC900286890[1].wmf"/>
          <p:cNvPicPr>
            <a:picLocks noChangeAspect="1" noChangeArrowheads="1"/>
          </p:cNvPicPr>
          <p:nvPr/>
        </p:nvPicPr>
        <p:blipFill>
          <a:blip r:embed="rId9" cstate="print"/>
          <a:srcRect/>
          <a:stretch>
            <a:fillRect/>
          </a:stretch>
        </p:blipFill>
        <p:spPr bwMode="auto">
          <a:xfrm>
            <a:off x="6096000" y="685800"/>
            <a:ext cx="1763155" cy="1371600"/>
          </a:xfrm>
          <a:prstGeom prst="rect">
            <a:avLst/>
          </a:prstGeom>
          <a:noFill/>
        </p:spPr>
      </p:pic>
      <p:sp>
        <p:nvSpPr>
          <p:cNvPr id="16" name="Notched Right Arrow 15"/>
          <p:cNvSpPr/>
          <p:nvPr/>
        </p:nvSpPr>
        <p:spPr>
          <a:xfrm rot="763152">
            <a:off x="5240294" y="906218"/>
            <a:ext cx="6858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Notched Right Arrow 16"/>
          <p:cNvSpPr/>
          <p:nvPr/>
        </p:nvSpPr>
        <p:spPr>
          <a:xfrm rot="4643043">
            <a:off x="7349256" y="2586911"/>
            <a:ext cx="569285" cy="52575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Notched Right Arrow 17"/>
          <p:cNvSpPr/>
          <p:nvPr/>
        </p:nvSpPr>
        <p:spPr>
          <a:xfrm rot="8133323">
            <a:off x="6973334" y="5105911"/>
            <a:ext cx="6858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Notched Right Arrow 18"/>
          <p:cNvSpPr/>
          <p:nvPr/>
        </p:nvSpPr>
        <p:spPr>
          <a:xfrm flipH="1">
            <a:off x="4419600" y="5257800"/>
            <a:ext cx="6858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Notched Right Arrow 19"/>
          <p:cNvSpPr/>
          <p:nvPr/>
        </p:nvSpPr>
        <p:spPr>
          <a:xfrm rot="2458297" flipH="1">
            <a:off x="2097054" y="5179368"/>
            <a:ext cx="6858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Notched Right Arrow 20"/>
          <p:cNvSpPr/>
          <p:nvPr/>
        </p:nvSpPr>
        <p:spPr>
          <a:xfrm rot="4854583" flipH="1">
            <a:off x="988182" y="3449839"/>
            <a:ext cx="705003" cy="596274"/>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Notched Right Arrow 21"/>
          <p:cNvSpPr/>
          <p:nvPr/>
        </p:nvSpPr>
        <p:spPr>
          <a:xfrm rot="9405829" flipH="1">
            <a:off x="2454637" y="948758"/>
            <a:ext cx="685800" cy="6096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6248400" y="2057400"/>
            <a:ext cx="2057400" cy="461665"/>
          </a:xfrm>
          <a:prstGeom prst="rect">
            <a:avLst/>
          </a:prstGeom>
          <a:noFill/>
        </p:spPr>
        <p:txBody>
          <a:bodyPr wrap="square" rtlCol="0">
            <a:spAutoFit/>
          </a:bodyPr>
          <a:lstStyle/>
          <a:p>
            <a:pPr algn="ctr"/>
            <a:r>
              <a:rPr lang="en-US" sz="1200" dirty="0"/>
              <a:t>Property is assessed by the Assessor</a:t>
            </a:r>
          </a:p>
        </p:txBody>
      </p:sp>
      <p:pic>
        <p:nvPicPr>
          <p:cNvPr id="23" name="Picture 22" descr="2012-02-28 11.28.45.jpg"/>
          <p:cNvPicPr>
            <a:picLocks noChangeAspect="1"/>
          </p:cNvPicPr>
          <p:nvPr/>
        </p:nvPicPr>
        <p:blipFill>
          <a:blip r:embed="rId10" cstate="print"/>
          <a:stretch>
            <a:fillRect/>
          </a:stretch>
        </p:blipFill>
        <p:spPr>
          <a:xfrm>
            <a:off x="5308600" y="4724400"/>
            <a:ext cx="1651000" cy="1238250"/>
          </a:xfrm>
          <a:prstGeom prst="rect">
            <a:avLst/>
          </a:prstGeom>
        </p:spPr>
      </p:pic>
      <p:sp>
        <p:nvSpPr>
          <p:cNvPr id="25" name="TextBox 24"/>
          <p:cNvSpPr txBox="1"/>
          <p:nvPr/>
        </p:nvSpPr>
        <p:spPr>
          <a:xfrm>
            <a:off x="3276600" y="1752600"/>
            <a:ext cx="1905000" cy="1200329"/>
          </a:xfrm>
          <a:prstGeom prst="rect">
            <a:avLst/>
          </a:prstGeom>
          <a:noFill/>
        </p:spPr>
        <p:txBody>
          <a:bodyPr wrap="square" rtlCol="0">
            <a:spAutoFit/>
          </a:bodyPr>
          <a:lstStyle/>
          <a:p>
            <a:pPr algn="ctr"/>
            <a:r>
              <a:rPr lang="en-US" sz="1200" dirty="0"/>
              <a:t>Our homes and business form the tax base from which taxes are derived to fund local governments and services</a:t>
            </a:r>
          </a:p>
        </p:txBody>
      </p:sp>
      <p:sp>
        <p:nvSpPr>
          <p:cNvPr id="26" name="TextBox 25"/>
          <p:cNvSpPr txBox="1"/>
          <p:nvPr/>
        </p:nvSpPr>
        <p:spPr>
          <a:xfrm>
            <a:off x="6858000" y="4419600"/>
            <a:ext cx="2133600" cy="646331"/>
          </a:xfrm>
          <a:prstGeom prst="rect">
            <a:avLst/>
          </a:prstGeom>
          <a:noFill/>
        </p:spPr>
        <p:txBody>
          <a:bodyPr wrap="square" rtlCol="0">
            <a:spAutoFit/>
          </a:bodyPr>
          <a:lstStyle/>
          <a:p>
            <a:pPr algn="ctr"/>
            <a:r>
              <a:rPr lang="en-US" sz="1200" dirty="0"/>
              <a:t>Taxing Authorities set the Mill Levy by which taxes are calculated</a:t>
            </a:r>
          </a:p>
        </p:txBody>
      </p:sp>
      <p:sp>
        <p:nvSpPr>
          <p:cNvPr id="27" name="TextBox 26"/>
          <p:cNvSpPr txBox="1"/>
          <p:nvPr/>
        </p:nvSpPr>
        <p:spPr>
          <a:xfrm>
            <a:off x="5257800" y="5943600"/>
            <a:ext cx="1981200" cy="646331"/>
          </a:xfrm>
          <a:prstGeom prst="rect">
            <a:avLst/>
          </a:prstGeom>
          <a:noFill/>
        </p:spPr>
        <p:txBody>
          <a:bodyPr wrap="square" rtlCol="0">
            <a:spAutoFit/>
          </a:bodyPr>
          <a:lstStyle/>
          <a:p>
            <a:pPr algn="ctr"/>
            <a:r>
              <a:rPr lang="en-US" sz="1200" dirty="0"/>
              <a:t>The Treasurer prepares the Tax Roll and mails out the statements</a:t>
            </a:r>
          </a:p>
        </p:txBody>
      </p:sp>
      <p:sp>
        <p:nvSpPr>
          <p:cNvPr id="28" name="TextBox 27"/>
          <p:cNvSpPr txBox="1"/>
          <p:nvPr/>
        </p:nvSpPr>
        <p:spPr>
          <a:xfrm>
            <a:off x="2438400" y="6019800"/>
            <a:ext cx="2057400" cy="646331"/>
          </a:xfrm>
          <a:prstGeom prst="rect">
            <a:avLst/>
          </a:prstGeom>
          <a:noFill/>
        </p:spPr>
        <p:txBody>
          <a:bodyPr wrap="square" rtlCol="0">
            <a:spAutoFit/>
          </a:bodyPr>
          <a:lstStyle/>
          <a:p>
            <a:pPr algn="ctr"/>
            <a:r>
              <a:rPr lang="en-US" sz="1200" dirty="0"/>
              <a:t>The taxpayer receives their Tax Statement in January</a:t>
            </a:r>
          </a:p>
        </p:txBody>
      </p:sp>
      <p:sp>
        <p:nvSpPr>
          <p:cNvPr id="29" name="TextBox 28"/>
          <p:cNvSpPr txBox="1"/>
          <p:nvPr/>
        </p:nvSpPr>
        <p:spPr>
          <a:xfrm>
            <a:off x="152400" y="5181600"/>
            <a:ext cx="1905000" cy="830997"/>
          </a:xfrm>
          <a:prstGeom prst="rect">
            <a:avLst/>
          </a:prstGeom>
          <a:noFill/>
        </p:spPr>
        <p:txBody>
          <a:bodyPr wrap="square" rtlCol="0">
            <a:spAutoFit/>
          </a:bodyPr>
          <a:lstStyle/>
          <a:p>
            <a:pPr algn="ctr"/>
            <a:r>
              <a:rPr lang="en-US" sz="1200" dirty="0"/>
              <a:t>The Treasurer distributes the tax money collected to the Taxing Authorities</a:t>
            </a:r>
          </a:p>
        </p:txBody>
      </p:sp>
      <p:sp>
        <p:nvSpPr>
          <p:cNvPr id="30" name="TextBox 29"/>
          <p:cNvSpPr txBox="1"/>
          <p:nvPr/>
        </p:nvSpPr>
        <p:spPr>
          <a:xfrm>
            <a:off x="381000" y="2514600"/>
            <a:ext cx="1905000" cy="830997"/>
          </a:xfrm>
          <a:prstGeom prst="rect">
            <a:avLst/>
          </a:prstGeom>
          <a:noFill/>
        </p:spPr>
        <p:txBody>
          <a:bodyPr wrap="square" rtlCol="0">
            <a:spAutoFit/>
          </a:bodyPr>
          <a:lstStyle/>
          <a:p>
            <a:pPr algn="ctr"/>
            <a:r>
              <a:rPr lang="en-US" sz="1200" dirty="0"/>
              <a:t>Taxing Authorities use money collected to provide services to the citizens</a:t>
            </a:r>
          </a:p>
        </p:txBody>
      </p:sp>
      <p:sp>
        <p:nvSpPr>
          <p:cNvPr id="31" name="TextBox 30"/>
          <p:cNvSpPr txBox="1"/>
          <p:nvPr/>
        </p:nvSpPr>
        <p:spPr>
          <a:xfrm>
            <a:off x="2802164" y="3205369"/>
            <a:ext cx="3352800" cy="1384995"/>
          </a:xfrm>
          <a:prstGeom prst="rect">
            <a:avLst/>
          </a:prstGeom>
          <a:noFill/>
        </p:spPr>
        <p:txBody>
          <a:bodyPr wrap="square" rtlCol="0">
            <a:spAutoFit/>
          </a:bodyPr>
          <a:lstStyle/>
          <a:p>
            <a:pPr algn="ctr"/>
            <a:r>
              <a:rPr lang="en-US" sz="2800" dirty="0"/>
              <a:t>The Larimer County </a:t>
            </a:r>
          </a:p>
          <a:p>
            <a:pPr algn="ctr"/>
            <a:r>
              <a:rPr lang="en-US" sz="2800" dirty="0"/>
              <a:t>Property Tax Cycle</a:t>
            </a:r>
          </a:p>
        </p:txBody>
      </p:sp>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1"/>
          <p:cNvSpPr txBox="1"/>
          <p:nvPr/>
        </p:nvSpPr>
        <p:spPr>
          <a:xfrm>
            <a:off x="152400" y="838200"/>
            <a:ext cx="7924800" cy="3693319"/>
          </a:xfrm>
          <a:prstGeom prst="rect">
            <a:avLst/>
          </a:prstGeom>
          <a:noFill/>
        </p:spPr>
        <p:txBody>
          <a:bodyPr wrap="square" rtlCol="0">
            <a:spAutoFit/>
          </a:bodyPr>
          <a:lstStyle/>
          <a:p>
            <a:r>
              <a:rPr lang="en-US" dirty="0"/>
              <a:t>Property taxes have always been the financial mainstay of </a:t>
            </a:r>
            <a:r>
              <a:rPr lang="en-US" b="1" dirty="0"/>
              <a:t>local </a:t>
            </a:r>
            <a:r>
              <a:rPr lang="en-US" dirty="0"/>
              <a:t>governments in the United States and are much different than state or </a:t>
            </a:r>
            <a:r>
              <a:rPr lang="en-US"/>
              <a:t>federal taxes. </a:t>
            </a:r>
            <a:endParaRPr lang="en-US" dirty="0"/>
          </a:p>
          <a:p>
            <a:endParaRPr lang="en-US" dirty="0"/>
          </a:p>
          <a:p>
            <a:r>
              <a:rPr lang="en-US" dirty="0"/>
              <a:t>Local governments have the ability to coordinate with local taxpayers to fund public services that directly benefit them. The taxes levied by Larimer County government, and the other entities in Larimer County, directly benefit the citizens in Larimer County. </a:t>
            </a:r>
          </a:p>
          <a:p>
            <a:endParaRPr lang="en-US" dirty="0"/>
          </a:p>
          <a:p>
            <a:r>
              <a:rPr lang="en-US" dirty="0"/>
              <a:t>The 2017 tax roll for taxes payable in 2018 is $451,052,172</a:t>
            </a:r>
          </a:p>
          <a:p>
            <a:endParaRPr lang="en-US" dirty="0"/>
          </a:p>
          <a:p>
            <a:endParaRPr lang="en-US" dirty="0"/>
          </a:p>
          <a:p>
            <a:endParaRPr lang="en-US" dirty="0"/>
          </a:p>
        </p:txBody>
      </p:sp>
      <p:pic>
        <p:nvPicPr>
          <p:cNvPr id="1029" name="Picture 5" descr="http://cmsimg.coloradoan.com/apps/pbcsi.dll/bilde?Site=G2&amp;Date=20120704&amp;Category=NEWS01&amp;ArtNo=307050017&amp;Ref=AR&amp;MaxW=640&amp;Border=0&amp;Fort-Collins-fire-chief-s-emails-chronicle-High-Park-Fire-s-transformation-into-nightmare"/>
          <p:cNvPicPr>
            <a:picLocks noChangeAspect="1" noChangeArrowheads="1"/>
          </p:cNvPicPr>
          <p:nvPr/>
        </p:nvPicPr>
        <p:blipFill>
          <a:blip r:embed="rId2" cstate="print"/>
          <a:srcRect/>
          <a:stretch>
            <a:fillRect/>
          </a:stretch>
        </p:blipFill>
        <p:spPr bwMode="auto">
          <a:xfrm>
            <a:off x="533400" y="4191000"/>
            <a:ext cx="3352800" cy="2483168"/>
          </a:xfrm>
          <a:prstGeom prst="rect">
            <a:avLst/>
          </a:prstGeom>
          <a:noFill/>
        </p:spPr>
      </p:pic>
      <p:pic>
        <p:nvPicPr>
          <p:cNvPr id="1031" name="Picture 7" descr="http://extras.mnginteractive.com/live/media/site36/2013/0916/20130916__larimer_county_flooding_destruction~p1.jpg"/>
          <p:cNvPicPr>
            <a:picLocks noChangeAspect="1" noChangeArrowheads="1"/>
          </p:cNvPicPr>
          <p:nvPr/>
        </p:nvPicPr>
        <p:blipFill>
          <a:blip r:embed="rId3" cstate="print"/>
          <a:srcRect/>
          <a:stretch>
            <a:fillRect/>
          </a:stretch>
        </p:blipFill>
        <p:spPr bwMode="auto">
          <a:xfrm>
            <a:off x="4191000" y="4191000"/>
            <a:ext cx="3564356" cy="2483168"/>
          </a:xfrm>
          <a:prstGeom prst="rect">
            <a:avLst/>
          </a:prstGeom>
          <a:noFill/>
        </p:spPr>
      </p:pic>
      <p:pic>
        <p:nvPicPr>
          <p:cNvPr id="3" name="Picture 2"/>
          <p:cNvPicPr>
            <a:picLocks noChangeAspect="1"/>
          </p:cNvPicPr>
          <p:nvPr/>
        </p:nvPicPr>
        <p:blipFill>
          <a:blip r:embed="rId4"/>
          <a:stretch>
            <a:fillRect/>
          </a:stretch>
        </p:blipFill>
        <p:spPr>
          <a:xfrm>
            <a:off x="304800" y="136657"/>
            <a:ext cx="1371600" cy="7015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78000"/>
                <a:satMod val="220000"/>
              </a:schemeClr>
            </a:gs>
            <a:gs pos="100000">
              <a:schemeClr val="bg1">
                <a:shade val="35000"/>
                <a:satMod val="155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066800" y="172040"/>
            <a:ext cx="5867400" cy="51376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solidFill>
                  <a:srgbClr val="000000"/>
                </a:solidFill>
                <a:effectLst/>
                <a:latin typeface="Arial Rounded MT Bold" pitchFamily="34" charset="0"/>
                <a:cs typeface="Arial" pitchFamily="34" charset="0"/>
              </a:rPr>
              <a:t>2018 Revenue Distribution</a:t>
            </a:r>
            <a:endParaRPr kumimoji="0" lang="en-US" sz="24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1981200" y="4953000"/>
            <a:ext cx="6324600" cy="1569660"/>
          </a:xfrm>
          <a:prstGeom prst="rect">
            <a:avLst/>
          </a:prstGeom>
          <a:noFill/>
        </p:spPr>
        <p:txBody>
          <a:bodyPr wrap="square" rtlCol="0">
            <a:spAutoFit/>
          </a:bodyPr>
          <a:lstStyle/>
          <a:p>
            <a:r>
              <a:rPr lang="en-US" sz="2400" dirty="0"/>
              <a:t>Schools		53.16%</a:t>
            </a:r>
          </a:p>
          <a:p>
            <a:r>
              <a:rPr lang="en-US" sz="2400" dirty="0"/>
              <a:t>Larimer County	23.99%</a:t>
            </a:r>
          </a:p>
          <a:p>
            <a:r>
              <a:rPr lang="en-US" sz="2400" dirty="0"/>
              <a:t>Special Districts	14.58%</a:t>
            </a:r>
          </a:p>
          <a:p>
            <a:r>
              <a:rPr lang="en-US" sz="2400" dirty="0"/>
              <a:t>Cities or Towns	  8.27%</a:t>
            </a:r>
          </a:p>
        </p:txBody>
      </p:sp>
      <p:pic>
        <p:nvPicPr>
          <p:cNvPr id="9" name="Picture 8"/>
          <p:cNvPicPr>
            <a:picLocks noChangeAspect="1"/>
          </p:cNvPicPr>
          <p:nvPr/>
        </p:nvPicPr>
        <p:blipFill>
          <a:blip r:embed="rId2"/>
          <a:stretch>
            <a:fillRect/>
          </a:stretch>
        </p:blipFill>
        <p:spPr>
          <a:xfrm>
            <a:off x="442416" y="768111"/>
            <a:ext cx="7116168" cy="4067743"/>
          </a:xfrm>
          <a:prstGeom prst="rect">
            <a:avLst/>
          </a:prstGeom>
        </p:spPr>
      </p:pic>
    </p:spTree>
    <p:extLst>
      <p:ext uri="{BB962C8B-B14F-4D97-AF65-F5344CB8AC3E}">
        <p14:creationId xmlns:p14="http://schemas.microsoft.com/office/powerpoint/2010/main" val="446543179"/>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6152" y="0"/>
            <a:ext cx="8251695" cy="6858000"/>
          </a:xfrm>
          <a:prstGeom prst="rect">
            <a:avLst/>
          </a:prstGeom>
        </p:spPr>
      </p:pic>
    </p:spTree>
    <p:extLst>
      <p:ext uri="{BB962C8B-B14F-4D97-AF65-F5344CB8AC3E}">
        <p14:creationId xmlns:p14="http://schemas.microsoft.com/office/powerpoint/2010/main" val="3541536929"/>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79590" y="0"/>
            <a:ext cx="8184820" cy="6858000"/>
          </a:xfrm>
          <a:prstGeom prst="rect">
            <a:avLst/>
          </a:prstGeom>
        </p:spPr>
      </p:pic>
    </p:spTree>
    <p:extLst>
      <p:ext uri="{BB962C8B-B14F-4D97-AF65-F5344CB8AC3E}">
        <p14:creationId xmlns:p14="http://schemas.microsoft.com/office/powerpoint/2010/main" val="385055364"/>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1835"/>
            <a:ext cx="9144000" cy="6714329"/>
          </a:xfrm>
          <a:prstGeom prst="rect">
            <a:avLst/>
          </a:prstGeom>
        </p:spPr>
      </p:pic>
    </p:spTree>
    <p:extLst>
      <p:ext uri="{BB962C8B-B14F-4D97-AF65-F5344CB8AC3E}">
        <p14:creationId xmlns:p14="http://schemas.microsoft.com/office/powerpoint/2010/main" val="3357252077"/>
      </p:ext>
    </p:extLst>
  </p:cSld>
  <p:clrMapOvr>
    <a:masterClrMapping/>
  </p:clrMapOvr>
  <mc:AlternateContent xmlns:mc="http://schemas.openxmlformats.org/markup-compatibility/2006" xmlns:p14="http://schemas.microsoft.com/office/powerpoint/2010/main">
    <mc:Choice Requires="p14">
      <p:transition spd="slow" p14:dur="4500"/>
    </mc:Choice>
    <mc:Fallback xmlns="">
      <p:transition spd="slow"/>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1967</TotalTime>
  <Words>488</Words>
  <Application>Microsoft Office PowerPoint</Application>
  <PresentationFormat>On-screen Show (4:3)</PresentationFormat>
  <Paragraphs>59</Paragraphs>
  <Slides>13</Slides>
  <Notes>3</Notes>
  <HiddenSlides>3</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Almeria</vt:lpstr>
      <vt:lpstr>Arial</vt:lpstr>
      <vt:lpstr>Arial Rounded MT Bold</vt:lpstr>
      <vt:lpstr>Calibri</vt:lpstr>
      <vt:lpstr>Centaur</vt:lpstr>
      <vt:lpstr>Times New Roman</vt:lpstr>
      <vt:lpstr>Trebuchet MS</vt:lpstr>
      <vt:lpstr>Wingdings</vt:lpstr>
      <vt:lpstr>Wingdings 2</vt:lpstr>
      <vt:lpstr>Opulent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Larimer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LCLogin</dc:creator>
  <cp:lastModifiedBy>Amanda B Maier</cp:lastModifiedBy>
  <cp:revision>101</cp:revision>
  <dcterms:created xsi:type="dcterms:W3CDTF">2012-02-27T22:03:48Z</dcterms:created>
  <dcterms:modified xsi:type="dcterms:W3CDTF">2019-03-28T21:38:27Z</dcterms:modified>
</cp:coreProperties>
</file>