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2" r:id="rId2"/>
    <p:sldId id="271" r:id="rId3"/>
    <p:sldId id="256" r:id="rId4"/>
    <p:sldId id="257" r:id="rId5"/>
    <p:sldId id="291" r:id="rId6"/>
    <p:sldId id="273" r:id="rId7"/>
    <p:sldId id="294" r:id="rId8"/>
    <p:sldId id="296" r:id="rId9"/>
    <p:sldId id="295" r:id="rId10"/>
    <p:sldId id="274" r:id="rId11"/>
    <p:sldId id="275" r:id="rId12"/>
    <p:sldId id="276" r:id="rId13"/>
    <p:sldId id="277" r:id="rId14"/>
    <p:sldId id="259" r:id="rId15"/>
    <p:sldId id="260" r:id="rId16"/>
    <p:sldId id="261" r:id="rId17"/>
    <p:sldId id="279" r:id="rId18"/>
    <p:sldId id="278" r:id="rId19"/>
    <p:sldId id="280" r:id="rId20"/>
    <p:sldId id="284" r:id="rId21"/>
    <p:sldId id="283" r:id="rId22"/>
    <p:sldId id="286" r:id="rId23"/>
    <p:sldId id="281" r:id="rId24"/>
    <p:sldId id="287" r:id="rId25"/>
    <p:sldId id="297" r:id="rId26"/>
    <p:sldId id="311" r:id="rId27"/>
    <p:sldId id="299" r:id="rId28"/>
    <p:sldId id="290" r:id="rId29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164216"/>
    <a:srgbClr val="387000"/>
    <a:srgbClr val="006600"/>
    <a:srgbClr val="4C2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57" autoAdjust="0"/>
  </p:normalViewPr>
  <p:slideViewPr>
    <p:cSldViewPr snapToGrid="0">
      <p:cViewPr varScale="1">
        <p:scale>
          <a:sx n="106" d="100"/>
          <a:sy n="106" d="100"/>
        </p:scale>
        <p:origin x="176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c.gov\dept\engr\Data\TRAFFIC\Safety_Program\2018LCSP\Graphs%20for%202017%20Repor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c.gov\dept\engr\Data\TRAFFIC\Safety_Program\2018LCSP\Graphs%20for%202017%20Repor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lc.gov\dept\engr\Data\TRAFFIC\Safety_Program\2018LCSP\Graphs%20for%202017%20Repor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lc.gov\dept\engr\Data\TRAFFIC\Safety_Program\2018LCSP\Graphs%20for%202017%20Re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Total Number of Crashes (2013-2017)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365805845637402"/>
          <c:y val="0.16577551243103933"/>
          <c:w val="0.69263589891796751"/>
          <c:h val="0.6764705882352946"/>
        </c:manualLayout>
      </c:layout>
      <c:lineChart>
        <c:grouping val="standard"/>
        <c:varyColors val="0"/>
        <c:ser>
          <c:idx val="3"/>
          <c:order val="0"/>
          <c:tx>
            <c:strRef>
              <c:f>'Crash Totals EXOR'!$E$2</c:f>
              <c:strCache>
                <c:ptCount val="1"/>
                <c:pt idx="0">
                  <c:v>Total</c:v>
                </c:pt>
              </c:strCache>
            </c:strRef>
          </c:tx>
          <c:spPr>
            <a:ln w="38100">
              <a:solidFill>
                <a:schemeClr val="accent4">
                  <a:lumMod val="60000"/>
                  <a:lumOff val="40000"/>
                </a:schemeClr>
              </a:solidFill>
            </a:ln>
          </c:spPr>
          <c:dLbls>
            <c:dLbl>
              <c:idx val="0"/>
              <c:layout>
                <c:manualLayout>
                  <c:x val="-3.4139402560455202E-2"/>
                  <c:y val="3.56142407808446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9F-49C3-8BB8-6B1834F21F58}"/>
                </c:ext>
              </c:extLst>
            </c:dLbl>
            <c:dLbl>
              <c:idx val="1"/>
              <c:layout>
                <c:manualLayout>
                  <c:x val="-1.3182453238225415E-2"/>
                  <c:y val="-4.58935053331099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9F-49C3-8BB8-6B1834F21F58}"/>
                </c:ext>
              </c:extLst>
            </c:dLbl>
            <c:dLbl>
              <c:idx val="2"/>
              <c:layout>
                <c:manualLayout>
                  <c:x val="-2.6500653412082398E-2"/>
                  <c:y val="-3.87680795219746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9F-49C3-8BB8-6B1834F21F58}"/>
                </c:ext>
              </c:extLst>
            </c:dLbl>
            <c:dLbl>
              <c:idx val="3"/>
              <c:layout>
                <c:manualLayout>
                  <c:x val="-1.4997747100234647E-2"/>
                  <c:y val="-5.3373206783355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9F-49C3-8BB8-6B1834F21F58}"/>
                </c:ext>
              </c:extLst>
            </c:dLbl>
            <c:dLbl>
              <c:idx val="4"/>
              <c:layout>
                <c:manualLayout>
                  <c:x val="-3.7880969542041371E-2"/>
                  <c:y val="-4.58424079968728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9F-49C3-8BB8-6B1834F21F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'Crash Totals EXOR'!$A$9:$A$13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'Crash Totals EXOR'!$E$9:$E$13</c:f>
              <c:numCache>
                <c:formatCode>General</c:formatCode>
                <c:ptCount val="5"/>
                <c:pt idx="0">
                  <c:v>375</c:v>
                </c:pt>
                <c:pt idx="1">
                  <c:v>441</c:v>
                </c:pt>
                <c:pt idx="2">
                  <c:v>469</c:v>
                </c:pt>
                <c:pt idx="3">
                  <c:v>465</c:v>
                </c:pt>
                <c:pt idx="4">
                  <c:v>454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F9F-49C3-8BB8-6B1834F21F58}"/>
            </c:ext>
          </c:extLst>
        </c:ser>
        <c:ser>
          <c:idx val="0"/>
          <c:order val="1"/>
          <c:tx>
            <c:strRef>
              <c:f>'Crash Totals EXOR'!$B$2</c:f>
              <c:strCache>
                <c:ptCount val="1"/>
                <c:pt idx="0">
                  <c:v>PDO (property damage only)</c:v>
                </c:pt>
              </c:strCache>
            </c:strRef>
          </c:tx>
          <c:spPr>
            <a:ln w="38100"/>
          </c:spPr>
          <c:dLbls>
            <c:dLbl>
              <c:idx val="0"/>
              <c:layout>
                <c:manualLayout>
                  <c:x val="-3.4139402560455202E-2"/>
                  <c:y val="4.2315475848016447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9F-49C3-8BB8-6B1834F21F58}"/>
                </c:ext>
              </c:extLst>
            </c:dLbl>
            <c:dLbl>
              <c:idx val="1"/>
              <c:layout>
                <c:manualLayout>
                  <c:x val="-4.9312470365102307E-2"/>
                  <c:y val="2.8127647998873916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9F-49C3-8BB8-6B1834F21F58}"/>
                </c:ext>
              </c:extLst>
            </c:dLbl>
            <c:dLbl>
              <c:idx val="2"/>
              <c:layout>
                <c:manualLayout>
                  <c:x val="-3.6036036036036036E-2"/>
                  <c:y val="4.2274420519397393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9F-49C3-8BB8-6B1834F21F58}"/>
                </c:ext>
              </c:extLst>
            </c:dLbl>
            <c:dLbl>
              <c:idx val="3"/>
              <c:layout>
                <c:manualLayout>
                  <c:x val="-4.7415836889521439E-2"/>
                  <c:y val="3.5262617252063602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9F-49C3-8BB8-6B1834F21F58}"/>
                </c:ext>
              </c:extLst>
            </c:dLbl>
            <c:dLbl>
              <c:idx val="4"/>
              <c:layout>
                <c:manualLayout>
                  <c:x val="-1.7132830550460009E-2"/>
                  <c:y val="4.5842012925627833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9F-49C3-8BB8-6B1834F21F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'Crash Totals EXOR'!$A$9:$A$13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'Crash Totals EXOR'!$B$9:$B$13</c:f>
              <c:numCache>
                <c:formatCode>General</c:formatCode>
                <c:ptCount val="5"/>
                <c:pt idx="0">
                  <c:v>295</c:v>
                </c:pt>
                <c:pt idx="1">
                  <c:v>350</c:v>
                </c:pt>
                <c:pt idx="2">
                  <c:v>380</c:v>
                </c:pt>
                <c:pt idx="3">
                  <c:v>363</c:v>
                </c:pt>
                <c:pt idx="4">
                  <c:v>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F9F-49C3-8BB8-6B1834F21F58}"/>
            </c:ext>
          </c:extLst>
        </c:ser>
        <c:ser>
          <c:idx val="1"/>
          <c:order val="2"/>
          <c:tx>
            <c:strRef>
              <c:f>'Crash Totals EXOR'!$C$2</c:f>
              <c:strCache>
                <c:ptCount val="1"/>
                <c:pt idx="0">
                  <c:v>INJ (Injury)</c:v>
                </c:pt>
              </c:strCache>
            </c:strRef>
          </c:tx>
          <c:spPr>
            <a:ln w="38100">
              <a:solidFill>
                <a:schemeClr val="accent6"/>
              </a:solidFill>
            </a:ln>
          </c:spPr>
          <c:marker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dLbls>
            <c:dLbl>
              <c:idx val="0"/>
              <c:layout>
                <c:manualLayout>
                  <c:x val="-2.6552868658131817E-2"/>
                  <c:y val="-4.2336143156300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F9F-49C3-8BB8-6B1834F21F58}"/>
                </c:ext>
              </c:extLst>
            </c:dLbl>
            <c:dLbl>
              <c:idx val="1"/>
              <c:layout>
                <c:manualLayout>
                  <c:x val="-2.8449502133712661E-2"/>
                  <c:y val="-4.58624328103019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F9F-49C3-8BB8-6B1834F21F58}"/>
                </c:ext>
              </c:extLst>
            </c:dLbl>
            <c:dLbl>
              <c:idx val="2"/>
              <c:layout>
                <c:manualLayout>
                  <c:x val="-2.8449502133712661E-2"/>
                  <c:y val="-4.58213774816828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9F-49C3-8BB8-6B1834F21F58}"/>
                </c:ext>
              </c:extLst>
            </c:dLbl>
            <c:dLbl>
              <c:idx val="3"/>
              <c:layout>
                <c:manualLayout>
                  <c:x val="-2.8449502133712661E-2"/>
                  <c:y val="-4.94713916974395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F9F-49C3-8BB8-6B1834F21F58}"/>
                </c:ext>
              </c:extLst>
            </c:dLbl>
            <c:dLbl>
              <c:idx val="4"/>
              <c:layout>
                <c:manualLayout>
                  <c:x val="-9.5182391947000056E-3"/>
                  <c:y val="-3.87892442820040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F9F-49C3-8BB8-6B1834F21F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'Crash Totals EXOR'!$A$9:$A$13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'Crash Totals EXOR'!$C$9:$C$13</c:f>
              <c:numCache>
                <c:formatCode>General</c:formatCode>
                <c:ptCount val="5"/>
                <c:pt idx="0">
                  <c:v>76</c:v>
                </c:pt>
                <c:pt idx="1">
                  <c:v>87</c:v>
                </c:pt>
                <c:pt idx="2">
                  <c:v>82</c:v>
                </c:pt>
                <c:pt idx="3">
                  <c:v>95</c:v>
                </c:pt>
                <c:pt idx="4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1F9F-49C3-8BB8-6B1834F21F58}"/>
            </c:ext>
          </c:extLst>
        </c:ser>
        <c:ser>
          <c:idx val="2"/>
          <c:order val="3"/>
          <c:tx>
            <c:strRef>
              <c:f>'Crash Totals EXOR'!$D$2</c:f>
              <c:strCache>
                <c:ptCount val="1"/>
                <c:pt idx="0">
                  <c:v>FAT (Fatal)</c:v>
                </c:pt>
              </c:strCache>
            </c:strRef>
          </c:tx>
          <c:spPr>
            <a:ln w="38100">
              <a:solidFill>
                <a:schemeClr val="accent2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rgbClr val="C0504D"/>
                </a:solidFill>
              </a:ln>
            </c:spPr>
          </c:marker>
          <c:cat>
            <c:numRef>
              <c:f>'Crash Totals EXOR'!$A$9:$A$13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'Crash Totals EXOR'!$D$9:$D$13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  <c:pt idx="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1F9F-49C3-8BB8-6B1834F21F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959024"/>
        <c:axId val="326481448"/>
      </c:lineChart>
      <c:catAx>
        <c:axId val="196959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26481448"/>
        <c:crosses val="autoZero"/>
        <c:auto val="1"/>
        <c:lblAlgn val="ctr"/>
        <c:lblOffset val="100"/>
        <c:noMultiLvlLbl val="0"/>
      </c:catAx>
      <c:valAx>
        <c:axId val="326481448"/>
        <c:scaling>
          <c:orientation val="minMax"/>
          <c:max val="5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Crashes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96959024"/>
        <c:crosses val="autoZero"/>
        <c:crossBetween val="between"/>
        <c:majorUnit val="100"/>
      </c:valAx>
    </c:plotArea>
    <c:legend>
      <c:legendPos val="r"/>
      <c:layout>
        <c:manualLayout>
          <c:xMode val="edge"/>
          <c:yMode val="edge"/>
          <c:x val="0.82567931145359641"/>
          <c:y val="0.10772407438431972"/>
          <c:w val="0.16530079039265277"/>
          <c:h val="0.74102864801474488"/>
        </c:manualLayout>
      </c:layout>
      <c:overlay val="0"/>
      <c:txPr>
        <a:bodyPr/>
        <a:lstStyle/>
        <a:p>
          <a:pPr>
            <a:defRPr sz="92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6582095265015"/>
          <c:y val="9.2172482733326996E-2"/>
          <c:w val="0.69453173935448365"/>
          <c:h val="0.20132437972463788"/>
        </c:manualLayout>
      </c:layout>
      <c:lineChart>
        <c:grouping val="standard"/>
        <c:varyColors val="0"/>
        <c:ser>
          <c:idx val="2"/>
          <c:order val="0"/>
          <c:tx>
            <c:strRef>
              <c:f>'Crash Totals EXOR'!$D$2</c:f>
              <c:strCache>
                <c:ptCount val="1"/>
                <c:pt idx="0">
                  <c:v>FAT (Fatal)</c:v>
                </c:pt>
              </c:strCache>
            </c:strRef>
          </c:tx>
          <c:spPr>
            <a:ln w="38100">
              <a:solidFill>
                <a:schemeClr val="accent2"/>
              </a:solidFill>
            </a:ln>
          </c:spPr>
          <c:marker>
            <c:spPr>
              <a:solidFill>
                <a:srgbClr val="C0504D"/>
              </a:solidFill>
              <a:ln>
                <a:solidFill>
                  <a:srgbClr val="C0504D"/>
                </a:solidFill>
              </a:ln>
            </c:spPr>
          </c:marker>
          <c:dLbls>
            <c:dLbl>
              <c:idx val="0"/>
              <c:layout>
                <c:manualLayout>
                  <c:x val="-2.4610238087237672E-2"/>
                  <c:y val="-0.113235406977637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FD-4B36-9135-14FF414C1D98}"/>
                </c:ext>
              </c:extLst>
            </c:dLbl>
            <c:dLbl>
              <c:idx val="1"/>
              <c:layout>
                <c:manualLayout>
                  <c:x val="-3.2096427256499478E-2"/>
                  <c:y val="-9.30211046394735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FD-4B36-9135-14FF414C1D98}"/>
                </c:ext>
              </c:extLst>
            </c:dLbl>
            <c:dLbl>
              <c:idx val="2"/>
              <c:layout>
                <c:manualLayout>
                  <c:x val="-3.7632793251624767E-2"/>
                  <c:y val="-5.12682124698322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FD-4B36-9135-14FF414C1D98}"/>
                </c:ext>
              </c:extLst>
            </c:dLbl>
            <c:dLbl>
              <c:idx val="3"/>
              <c:layout>
                <c:manualLayout>
                  <c:x val="-3.4087184286267412E-2"/>
                  <c:y val="-5.50454437386715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FD-4B36-9135-14FF414C1D98}"/>
                </c:ext>
              </c:extLst>
            </c:dLbl>
            <c:dLbl>
              <c:idx val="4"/>
              <c:layout>
                <c:manualLayout>
                  <c:x val="-2.8428586641224402E-2"/>
                  <c:y val="9.70873044206831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FD-4B36-9135-14FF414C1D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'Crash Totals EXOR'!$A$9:$A$13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'Crash Totals EXOR'!$D$9:$D$13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  <c:pt idx="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AFD-4B36-9135-14FF414C1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483016"/>
        <c:axId val="326482624"/>
      </c:lineChart>
      <c:catAx>
        <c:axId val="326483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26482624"/>
        <c:crosses val="autoZero"/>
        <c:auto val="1"/>
        <c:lblAlgn val="ctr"/>
        <c:lblOffset val="100"/>
        <c:noMultiLvlLbl val="0"/>
      </c:catAx>
      <c:valAx>
        <c:axId val="326482624"/>
        <c:scaling>
          <c:orientation val="minMax"/>
          <c:max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26483016"/>
        <c:crosses val="autoZero"/>
        <c:crossBetween val="between"/>
        <c:majorUnit val="5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2017 Crashes with a Human Contributing Factor (By Crash Severity)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'Hum Fact'!$R$3</c:f>
              <c:strCache>
                <c:ptCount val="1"/>
                <c:pt idx="0">
                  <c:v>PDO</c:v>
                </c:pt>
              </c:strCache>
            </c:strRef>
          </c:tx>
          <c:invertIfNegative val="0"/>
          <c:cat>
            <c:strRef>
              <c:f>'Hum Fact'!$Q$4:$Q$15</c:f>
              <c:strCache>
                <c:ptCount val="12"/>
                <c:pt idx="0">
                  <c:v>Asleep at the Wheel</c:v>
                </c:pt>
                <c:pt idx="1">
                  <c:v>Fatigue Factor</c:v>
                </c:pt>
                <c:pt idx="2">
                  <c:v>Illness / Medical</c:v>
                </c:pt>
                <c:pt idx="3">
                  <c:v>Driver Inexperience</c:v>
                </c:pt>
                <c:pt idx="4">
                  <c:v>Aggressive Driving</c:v>
                </c:pt>
                <c:pt idx="5">
                  <c:v>Driver Unfamiliar with Area</c:v>
                </c:pt>
                <c:pt idx="6">
                  <c:v>Driver Emotionally Upset</c:v>
                </c:pt>
                <c:pt idx="7">
                  <c:v>Evading Law Enforcement</c:v>
                </c:pt>
                <c:pt idx="8">
                  <c:v>Physical Disability</c:v>
                </c:pt>
                <c:pt idx="9">
                  <c:v>DUI, DWAI, DUID</c:v>
                </c:pt>
                <c:pt idx="10">
                  <c:v>Distracted </c:v>
                </c:pt>
                <c:pt idx="11">
                  <c:v>Other Factor</c:v>
                </c:pt>
              </c:strCache>
            </c:strRef>
          </c:cat>
          <c:val>
            <c:numRef>
              <c:f>'Hum Fact'!$R$4:$R$15</c:f>
              <c:numCache>
                <c:formatCode>0.00%</c:formatCode>
                <c:ptCount val="12"/>
                <c:pt idx="0">
                  <c:v>6.0085836909871244E-2</c:v>
                </c:pt>
                <c:pt idx="1">
                  <c:v>1.2875536480686695E-2</c:v>
                </c:pt>
                <c:pt idx="2">
                  <c:v>0</c:v>
                </c:pt>
                <c:pt idx="3">
                  <c:v>0.21030042918454936</c:v>
                </c:pt>
                <c:pt idx="4">
                  <c:v>6.4377682403433473E-2</c:v>
                </c:pt>
                <c:pt idx="5">
                  <c:v>9.4420600858369105E-2</c:v>
                </c:pt>
                <c:pt idx="6">
                  <c:v>4.2918454935622317E-3</c:v>
                </c:pt>
                <c:pt idx="7">
                  <c:v>0</c:v>
                </c:pt>
                <c:pt idx="8">
                  <c:v>4.2918454935622317E-3</c:v>
                </c:pt>
                <c:pt idx="9">
                  <c:v>0.15450643776824036</c:v>
                </c:pt>
                <c:pt idx="10">
                  <c:v>0.26609442060085836</c:v>
                </c:pt>
                <c:pt idx="11">
                  <c:v>0.12875536480686695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C6-402E-A2DD-03C6CE1572EB}"/>
            </c:ext>
          </c:extLst>
        </c:ser>
        <c:ser>
          <c:idx val="1"/>
          <c:order val="1"/>
          <c:tx>
            <c:strRef>
              <c:f>'Hum Fact'!$S$3</c:f>
              <c:strCache>
                <c:ptCount val="1"/>
                <c:pt idx="0">
                  <c:v>INJ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'Hum Fact'!$Q$4:$Q$15</c:f>
              <c:strCache>
                <c:ptCount val="12"/>
                <c:pt idx="0">
                  <c:v>Asleep at the Wheel</c:v>
                </c:pt>
                <c:pt idx="1">
                  <c:v>Fatigue Factor</c:v>
                </c:pt>
                <c:pt idx="2">
                  <c:v>Illness / Medical</c:v>
                </c:pt>
                <c:pt idx="3">
                  <c:v>Driver Inexperience</c:v>
                </c:pt>
                <c:pt idx="4">
                  <c:v>Aggressive Driving</c:v>
                </c:pt>
                <c:pt idx="5">
                  <c:v>Driver Unfamiliar with Area</c:v>
                </c:pt>
                <c:pt idx="6">
                  <c:v>Driver Emotionally Upset</c:v>
                </c:pt>
                <c:pt idx="7">
                  <c:v>Evading Law Enforcement</c:v>
                </c:pt>
                <c:pt idx="8">
                  <c:v>Physical Disability</c:v>
                </c:pt>
                <c:pt idx="9">
                  <c:v>DUI, DWAI, DUID</c:v>
                </c:pt>
                <c:pt idx="10">
                  <c:v>Distracted </c:v>
                </c:pt>
                <c:pt idx="11">
                  <c:v>Other Factor</c:v>
                </c:pt>
              </c:strCache>
            </c:strRef>
          </c:cat>
          <c:val>
            <c:numRef>
              <c:f>'Hum Fact'!$S$4:$S$15</c:f>
              <c:numCache>
                <c:formatCode>0.00%</c:formatCode>
                <c:ptCount val="12"/>
                <c:pt idx="0">
                  <c:v>7.1428571428571425E-2</c:v>
                </c:pt>
                <c:pt idx="1">
                  <c:v>0</c:v>
                </c:pt>
                <c:pt idx="2">
                  <c:v>1.7857142857142856E-2</c:v>
                </c:pt>
                <c:pt idx="3">
                  <c:v>0.23214285714285715</c:v>
                </c:pt>
                <c:pt idx="4">
                  <c:v>7.1428571428571425E-2</c:v>
                </c:pt>
                <c:pt idx="5">
                  <c:v>0.19642857142857142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0.19642857142857142</c:v>
                </c:pt>
                <c:pt idx="10">
                  <c:v>0.17857142857142858</c:v>
                </c:pt>
                <c:pt idx="11">
                  <c:v>3.5714285714285712E-2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C6-402E-A2DD-03C6CE1572EB}"/>
            </c:ext>
          </c:extLst>
        </c:ser>
        <c:ser>
          <c:idx val="2"/>
          <c:order val="2"/>
          <c:tx>
            <c:strRef>
              <c:f>'Hum Fact'!$T$3</c:f>
              <c:strCache>
                <c:ptCount val="1"/>
                <c:pt idx="0">
                  <c:v>FAT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'Hum Fact'!$Q$4:$Q$15</c:f>
              <c:strCache>
                <c:ptCount val="12"/>
                <c:pt idx="0">
                  <c:v>Asleep at the Wheel</c:v>
                </c:pt>
                <c:pt idx="1">
                  <c:v>Fatigue Factor</c:v>
                </c:pt>
                <c:pt idx="2">
                  <c:v>Illness / Medical</c:v>
                </c:pt>
                <c:pt idx="3">
                  <c:v>Driver Inexperience</c:v>
                </c:pt>
                <c:pt idx="4">
                  <c:v>Aggressive Driving</c:v>
                </c:pt>
                <c:pt idx="5">
                  <c:v>Driver Unfamiliar with Area</c:v>
                </c:pt>
                <c:pt idx="6">
                  <c:v>Driver Emotionally Upset</c:v>
                </c:pt>
                <c:pt idx="7">
                  <c:v>Evading Law Enforcement</c:v>
                </c:pt>
                <c:pt idx="8">
                  <c:v>Physical Disability</c:v>
                </c:pt>
                <c:pt idx="9">
                  <c:v>DUI, DWAI, DUID</c:v>
                </c:pt>
                <c:pt idx="10">
                  <c:v>Distracted </c:v>
                </c:pt>
                <c:pt idx="11">
                  <c:v>Other Factor</c:v>
                </c:pt>
              </c:strCache>
            </c:strRef>
          </c:cat>
          <c:val>
            <c:numRef>
              <c:f>'Hum Fact'!$T$4:$T$15</c:f>
              <c:numCache>
                <c:formatCode>0.00%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0.1111111111111111</c:v>
                </c:pt>
                <c:pt idx="4">
                  <c:v>0.44444444444444442</c:v>
                </c:pt>
                <c:pt idx="5">
                  <c:v>0</c:v>
                </c:pt>
                <c:pt idx="6">
                  <c:v>0</c:v>
                </c:pt>
                <c:pt idx="7">
                  <c:v>0.1111111111111111</c:v>
                </c:pt>
                <c:pt idx="8">
                  <c:v>0</c:v>
                </c:pt>
                <c:pt idx="9">
                  <c:v>0.22222222222222221</c:v>
                </c:pt>
                <c:pt idx="10">
                  <c:v>0.1111111111111111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C6-402E-A2DD-03C6CE1572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3261560"/>
        <c:axId val="553263912"/>
      </c:barChart>
      <c:catAx>
        <c:axId val="5532615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Driver Human Contributing Factor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53263912"/>
        <c:crosses val="autoZero"/>
        <c:auto val="1"/>
        <c:lblAlgn val="ctr"/>
        <c:lblOffset val="100"/>
        <c:noMultiLvlLbl val="0"/>
      </c:catAx>
      <c:valAx>
        <c:axId val="55326391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Percent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53261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285879376289423"/>
          <c:y val="0.34251125461565696"/>
          <c:w val="6.3039795848189473E-2"/>
          <c:h val="0.13885919506314387"/>
        </c:manualLayout>
      </c:layout>
      <c:overlay val="1"/>
      <c:spPr>
        <a:solidFill>
          <a:srgbClr val="9BBB59">
            <a:lumMod val="40000"/>
            <a:lumOff val="60000"/>
            <a:alpha val="65000"/>
          </a:srgbClr>
        </a:solidFill>
      </c:spPr>
      <c:txPr>
        <a:bodyPr/>
        <a:lstStyle/>
        <a:p>
          <a:pPr>
            <a:defRPr sz="845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Distracted Driver Age Demographics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'Distracted Demograph'!$A$6</c:f>
              <c:strCache>
                <c:ptCount val="1"/>
                <c:pt idx="0">
                  <c:v>2014-2015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'Distracted Demograph'!$A$3:$G$3</c:f>
              <c:strCache>
                <c:ptCount val="7"/>
                <c:pt idx="0">
                  <c:v>&lt;20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70+</c:v>
                </c:pt>
              </c:strCache>
            </c:strRef>
          </c:cat>
          <c:val>
            <c:numRef>
              <c:f>'Distracted Demograph'!$A$10:$G$10</c:f>
              <c:numCache>
                <c:formatCode>0%</c:formatCode>
                <c:ptCount val="7"/>
                <c:pt idx="0">
                  <c:v>0.15</c:v>
                </c:pt>
                <c:pt idx="1">
                  <c:v>0.31666666666666665</c:v>
                </c:pt>
                <c:pt idx="2">
                  <c:v>0.14166666666666666</c:v>
                </c:pt>
                <c:pt idx="3">
                  <c:v>6.6666666666666666E-2</c:v>
                </c:pt>
                <c:pt idx="4">
                  <c:v>0.11666666666666667</c:v>
                </c:pt>
                <c:pt idx="5">
                  <c:v>9.166666666666666E-2</c:v>
                </c:pt>
                <c:pt idx="6">
                  <c:v>0.10833333333333334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D5-4967-BD10-FE93E5A5A952}"/>
            </c:ext>
          </c:extLst>
        </c:ser>
        <c:ser>
          <c:idx val="1"/>
          <c:order val="1"/>
          <c:tx>
            <c:strRef>
              <c:f>'Distracted Demograph'!$A$1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'Distracted Demograph'!$A$3:$G$3</c:f>
              <c:strCache>
                <c:ptCount val="7"/>
                <c:pt idx="0">
                  <c:v>&lt;20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70+</c:v>
                </c:pt>
              </c:strCache>
            </c:strRef>
          </c:cat>
          <c:val>
            <c:numRef>
              <c:f>'Distracted Demograph'!$A$5:$G$5</c:f>
              <c:numCache>
                <c:formatCode>0%</c:formatCode>
                <c:ptCount val="7"/>
                <c:pt idx="0">
                  <c:v>0.11842105263157894</c:v>
                </c:pt>
                <c:pt idx="1">
                  <c:v>0.31578947368421051</c:v>
                </c:pt>
                <c:pt idx="2">
                  <c:v>0.20394736842105263</c:v>
                </c:pt>
                <c:pt idx="3">
                  <c:v>0.1118421052631579</c:v>
                </c:pt>
                <c:pt idx="4">
                  <c:v>9.2105263157894732E-2</c:v>
                </c:pt>
                <c:pt idx="5">
                  <c:v>0.10526315789473684</c:v>
                </c:pt>
                <c:pt idx="6">
                  <c:v>3.9473684210526314E-2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D5-4967-BD10-FE93E5A5A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11"/>
        <c:axId val="555678344"/>
        <c:axId val="555679520"/>
      </c:barChart>
      <c:catAx>
        <c:axId val="555678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Driver Age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55679520"/>
        <c:crosses val="autoZero"/>
        <c:auto val="1"/>
        <c:lblAlgn val="ctr"/>
        <c:lblOffset val="100"/>
        <c:noMultiLvlLbl val="0"/>
      </c:catAx>
      <c:valAx>
        <c:axId val="5556795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% of Total Distracted Driver Crashes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5567834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85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E56D92-D6B8-4548-815C-4BE0AC322E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CBC6FC-C670-4BDA-B8A4-6D8B76A4C5E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3AAD9BD-CEB9-4695-8E52-00AD6A61110E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0A0E839-752E-45F5-8A34-EDD631F3AE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D5D820A-97F2-4432-A70C-EEF164D7F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7FDEF-705B-4AD7-BFAD-24D6F061D0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8C6E4-DC2B-4093-9CBE-758522D8F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AF823C-6A71-4994-BB78-C2771967E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F18015A-C48E-4ADF-A08B-85CC69ABA4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6D491B4C-989D-4596-A8DF-583538AE84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r>
              <a:rPr lang="en-US" altLang="en-US"/>
              <a:t>Why doesn’t the County maintain these roads? 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896F6460-0023-4E2A-8B1B-2A0483B7F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CD8B23-B00B-4300-9E1E-D61FE52218B9}" type="slidenum">
              <a:rPr lang="en-US" altLang="en-US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BBB1C27-D424-4F14-9056-A6EDB22E97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C8662C9-2BDC-4072-8B22-7C3E9AFCA4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A30BC02D-39C6-46B3-98C5-69024AA6A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4EA2C0-7401-48B4-9A91-DC6264B1B9B2}" type="slidenum">
              <a:rPr lang="en-US" altLang="en-US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27962028-CF3C-4C41-87FC-F49FFF603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21599-672A-48BF-9E73-8DF6294B5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59" indent="-342859" defTabSz="914292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/>
              <a:t>In comparison</a:t>
            </a:r>
          </a:p>
          <a:p>
            <a:pPr marL="342859" indent="-342859" defTabSz="914292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u="sng" dirty="0"/>
              <a:t>‘normal year’</a:t>
            </a:r>
          </a:p>
          <a:p>
            <a:pPr marL="342859" indent="-342859" defTabSz="914292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2-3 bridges</a:t>
            </a:r>
          </a:p>
          <a:p>
            <a:pPr marL="342859" indent="-342859" defTabSz="914292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1-2 miles of roadway</a:t>
            </a:r>
            <a:endParaRPr lang="en-US" b="1" dirty="0"/>
          </a:p>
          <a:p>
            <a:pPr marL="342859" indent="-342859" defTabSz="914292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Transportation budget               $20 million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3C3FC35B-0E0E-42AB-A804-3BBD5E13A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B6981CE-58D0-4187-9672-65A70274B2FA}" type="slidenum">
              <a:rPr lang="en-US" altLang="en-US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B0481422-C761-479D-9930-C5379F2EB0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229CEF5E-D35A-4B83-B26F-14434FDE6B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eaLnBrk="1" hangingPunct="1">
              <a:spcBef>
                <a:spcPct val="0"/>
              </a:spcBef>
            </a:pPr>
            <a:r>
              <a:rPr lang="en-US" altLang="en-US"/>
              <a:t>Will temporary sewer line hold or will we go back to outhouses?</a:t>
            </a:r>
          </a:p>
          <a:p>
            <a:pPr defTabSz="912813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4AD435F-CC54-4C80-A678-E2537E4A7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4CB556-E81A-49C3-A42E-1001FBBE647C}" type="slidenum">
              <a:rPr lang="en-US" altLang="en-US">
                <a:latin typeface="Calibri" panose="020F0502020204030204" pitchFamily="34" charset="0"/>
              </a:rPr>
              <a:pPr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A458E-219B-4924-ADFE-B25F0E12C9B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0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A934A-D9D7-4CFC-96A6-A3A78374B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7B959-C5A4-4655-ACC0-D2E843FC773F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71503-BB26-4C7E-882E-30BFCAA8D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09D0C-42DA-4F2E-84DD-C952F5EF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1A166-8972-4409-89EC-3BB8028E7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066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215C-1555-4B16-9DA7-C13650DB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3E15D-614D-4FAF-9C5C-B3F8B92D9649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35676-255B-4151-9922-61F03B871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50732-09B5-4D77-9BF2-7698551D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99E04-47A7-4E77-ACAC-54E5992BF0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41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5E3FE-0619-451A-B64A-55F4B7ACE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27308-860A-426B-9A80-3E62443B0170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C396A-E35E-43D2-A19A-9F564C87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FDE42-8CCD-46F0-B1F6-C4DF6125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61C19-0F26-4F8F-A2E7-F3AB2E8236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88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E625-12D6-47C3-A564-58A14013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6E0C2-7D8F-4EC3-9C5C-A041FDB66EB7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E182D-5101-44BC-9902-FE217D8C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C610B-8CD4-4351-A6AF-704F5819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AA24-37AC-4B40-BF4B-4404D6481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7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0FAD8-4520-420E-B83C-1B1D410A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DCCE2-3E66-41B4-93DC-E80985A3CBB3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A1A29-482F-4284-A8E7-3BF0C7CC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CEF9-9D8A-4D50-A17F-122FAED90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45707-8AEA-4C64-99CC-A2430F79D0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22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C40EC5-5924-4333-9ECE-C4E7309B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E2380-C0E7-43F2-90D7-E9247D6EBFB8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57E09D-4162-4D54-9FF6-45EA5745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6FEBA7-9141-46EE-B9D0-3A503829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300A6-543D-4DDE-8527-F283493E0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69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DE5DDA-6209-4B6A-A7BB-2CAA7DB4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5B8D8-509B-43E5-9317-99BBA446D232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322ADD-3551-47DE-BB6E-744C499E7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48A31F-26B7-4343-8152-D41A0289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5B4DD-66D0-4EA5-BD40-CFA08BB50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22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EB90EC0-CA33-4053-9978-36BCC1334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D326E-F846-42A5-A3DD-81A0E5F7C9C6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BC5C85-2149-4A03-927D-B4647827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385C4-F9FB-4143-845A-59A34B13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30A7D-3DDB-4CD2-9E6F-CDE69684A8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82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AC38D2B-D5DC-4415-8E04-034C4063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F9FE8-118A-4639-B03A-510AAB89CDC2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2C159E-8687-4509-9A8C-6F7EC45B2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3D8F98-2036-4FFE-BDC8-DD424BDA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39E4C-9AA1-4934-B3C4-2C17861BA7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40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DB0D88-EB90-4B7C-A0FF-79B80D248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50D3-C58A-4C82-9AE8-F6631BD3E90F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32AE3F-A843-4145-9516-31A63DA27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94361B-388E-454C-B0B3-6172EA6B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7ABA-9E7D-4021-9C03-0EE2419E4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29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418FD1-305C-4FB5-B708-C6187BFC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4275A-EA0A-4779-A31A-57A2D666D8AC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9FEAC3-E949-41CB-B96F-6DA1A860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931D2E-83B7-4A5C-937A-EA4FB91B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5428A-ED88-49FF-853E-7324F8EEAF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9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630DB4F-297C-40B9-8F2C-6FFA73E9B1C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96A02C2-ABE9-442F-8CCF-8CBC11AD53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EB25C-615C-451A-8B5A-71C5FA061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71B2F2-6061-49AB-BAD9-793EC81CD327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9EDB3-81AF-447B-BD3F-D5259BF54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203F7-BDDD-4FDE-9DCC-5183D2CC6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FB6A47-AFF5-4236-96A0-03DC82EE1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larimer.org/engineeri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R:\Data\PHOTOS\Article\CR 38E Bridge Replacements 2.jpg">
            <a:extLst>
              <a:ext uri="{FF2B5EF4-FFF2-40B4-BE49-F238E27FC236}">
                <a16:creationId xmlns:a16="http://schemas.microsoft.com/office/drawing/2014/main" id="{73904E0D-CC37-4F6F-800D-0116D33B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6"/>
          <a:stretch>
            <a:fillRect/>
          </a:stretch>
        </p:blipFill>
        <p:spPr bwMode="auto">
          <a:xfrm>
            <a:off x="68263" y="981075"/>
            <a:ext cx="8945562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>
            <a:extLst>
              <a:ext uri="{FF2B5EF4-FFF2-40B4-BE49-F238E27FC236}">
                <a16:creationId xmlns:a16="http://schemas.microsoft.com/office/drawing/2014/main" id="{E9981784-CCDD-4C36-A302-D482D1AC5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Engineering Department</a:t>
            </a:r>
          </a:p>
        </p:txBody>
      </p:sp>
    </p:spTree>
  </p:cSld>
  <p:clrMapOvr>
    <a:masterClrMapping/>
  </p:clrMapOvr>
  <p:transition spd="med" advTm="6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:\Proj\8079\Photos\2013_09_19 - Helicopter Recon MRP\IMG_0185.JPG">
            <a:extLst>
              <a:ext uri="{FF2B5EF4-FFF2-40B4-BE49-F238E27FC236}">
                <a16:creationId xmlns:a16="http://schemas.microsoft.com/office/drawing/2014/main" id="{F76E17CE-5D3B-446B-93B8-6FD0E2C5E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22588" r="9816" b="8485"/>
          <a:stretch>
            <a:fillRect/>
          </a:stretch>
        </p:blipFill>
        <p:spPr bwMode="auto">
          <a:xfrm>
            <a:off x="120650" y="1506538"/>
            <a:ext cx="88773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>
            <a:extLst>
              <a:ext uri="{FF2B5EF4-FFF2-40B4-BE49-F238E27FC236}">
                <a16:creationId xmlns:a16="http://schemas.microsoft.com/office/drawing/2014/main" id="{61E9579F-168E-40D5-96A2-8133BD74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Development Review &amp;</a:t>
            </a:r>
            <a:br>
              <a:rPr lang="en-US" altLang="en-US" sz="4800"/>
            </a:br>
            <a:r>
              <a:rPr lang="en-US" altLang="en-US" sz="4800"/>
              <a:t>Floodplain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BC980-EF8D-4BA1-82E2-255AF97EE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13" y="1895475"/>
            <a:ext cx="5445125" cy="2524125"/>
          </a:xfrm>
          <a:solidFill>
            <a:schemeClr val="bg2">
              <a:lumMod val="90000"/>
              <a:alpha val="38000"/>
            </a:schemeClr>
          </a:solidFill>
        </p:spPr>
        <p:txBody>
          <a:bodyPr lIns="0" tIns="0" rIns="0" bIns="0" rtlCol="0">
            <a:noAutofit/>
          </a:bodyPr>
          <a:lstStyle/>
          <a:p>
            <a:pPr marL="233363" indent="-233363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4C2600"/>
                </a:solidFill>
              </a:rPr>
              <a:t>Review proposed development </a:t>
            </a:r>
          </a:p>
          <a:p>
            <a:pPr lvl="1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3200" b="1" dirty="0">
                <a:solidFill>
                  <a:srgbClr val="4C2600"/>
                </a:solidFill>
              </a:rPr>
              <a:t>Adhere to engineering standards for drainage and transportation impacts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623EBC-7F48-475F-BADE-797023F9761E}"/>
              </a:ext>
            </a:extLst>
          </p:cNvPr>
          <p:cNvSpPr txBox="1">
            <a:spLocks/>
          </p:cNvSpPr>
          <p:nvPr/>
        </p:nvSpPr>
        <p:spPr>
          <a:xfrm>
            <a:off x="3525838" y="5505450"/>
            <a:ext cx="5445125" cy="1096963"/>
          </a:xfrm>
          <a:prstGeom prst="rect">
            <a:avLst/>
          </a:prstGeom>
          <a:solidFill>
            <a:schemeClr val="bg2">
              <a:lumMod val="90000"/>
              <a:alpha val="39000"/>
            </a:schemeClr>
          </a:solidFill>
        </p:spPr>
        <p:txBody>
          <a:bodyPr lIns="0" tIns="0" rIns="0" bIns="0">
            <a:normAutofit fontScale="85000" lnSpcReduction="20000"/>
          </a:bodyPr>
          <a:lstStyle/>
          <a:p>
            <a:pPr marL="233363" indent="-233363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4C2600"/>
                </a:solidFill>
                <a:latin typeface="+mn-lt"/>
                <a:cs typeface="+mn-cs"/>
              </a:rPr>
              <a:t>Follow Federal Emergency Management Agency (FEMA) rules in and around floodplains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DSlurrySeal7.JPG">
            <a:extLst>
              <a:ext uri="{FF2B5EF4-FFF2-40B4-BE49-F238E27FC236}">
                <a16:creationId xmlns:a16="http://schemas.microsoft.com/office/drawing/2014/main" id="{574FE1C1-60AC-48DA-83F4-47945CFD394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4" b="17099"/>
          <a:stretch>
            <a:fillRect/>
          </a:stretch>
        </p:blipFill>
        <p:spPr bwMode="auto">
          <a:xfrm>
            <a:off x="231775" y="1133475"/>
            <a:ext cx="8756650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>
            <a:extLst>
              <a:ext uri="{FF2B5EF4-FFF2-40B4-BE49-F238E27FC236}">
                <a16:creationId xmlns:a16="http://schemas.microsoft.com/office/drawing/2014/main" id="{7F5664D8-86C5-469A-BB56-62916513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800"/>
              <a:t>Public Improvement Districts </a:t>
            </a:r>
          </a:p>
        </p:txBody>
      </p:sp>
      <p:sp>
        <p:nvSpPr>
          <p:cNvPr id="10244" name="Content Placeholder 2">
            <a:extLst>
              <a:ext uri="{FF2B5EF4-FFF2-40B4-BE49-F238E27FC236}">
                <a16:creationId xmlns:a16="http://schemas.microsoft.com/office/drawing/2014/main" id="{D61FFC82-82C4-4EF3-AC7E-E9518A088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8" y="1416050"/>
            <a:ext cx="6096000" cy="517525"/>
          </a:xfrm>
        </p:spPr>
        <p:txBody>
          <a:bodyPr/>
          <a:lstStyle/>
          <a:p>
            <a:pPr eaLnBrk="1" hangingPunct="1"/>
            <a:r>
              <a:rPr lang="en-US" altLang="en-US"/>
              <a:t>Maintenance of subdivision roads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C:\Users\jenkinmm\Downloads\3-PN 301 AD PLAN SET 26.jpg">
            <a:extLst>
              <a:ext uri="{FF2B5EF4-FFF2-40B4-BE49-F238E27FC236}">
                <a16:creationId xmlns:a16="http://schemas.microsoft.com/office/drawing/2014/main" id="{67B9DF97-1712-46CB-978A-D2A830A06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011" r="3854"/>
          <a:stretch>
            <a:fillRect/>
          </a:stretch>
        </p:blipFill>
        <p:spPr bwMode="auto">
          <a:xfrm>
            <a:off x="207963" y="831850"/>
            <a:ext cx="8832850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>
            <a:extLst>
              <a:ext uri="{FF2B5EF4-FFF2-40B4-BE49-F238E27FC236}">
                <a16:creationId xmlns:a16="http://schemas.microsoft.com/office/drawing/2014/main" id="{6341EA1E-B782-4234-86B8-0AFB2353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Surveying &amp; Land Agents</a:t>
            </a:r>
          </a:p>
        </p:txBody>
      </p:sp>
      <p:pic>
        <p:nvPicPr>
          <p:cNvPr id="12292" name="Picture 3" descr="survey sign.jpg">
            <a:extLst>
              <a:ext uri="{FF2B5EF4-FFF2-40B4-BE49-F238E27FC236}">
                <a16:creationId xmlns:a16="http://schemas.microsoft.com/office/drawing/2014/main" id="{65D0321A-CB6E-412A-B2C0-8787DAFE3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11111" b="11111"/>
          <a:stretch>
            <a:fillRect/>
          </a:stretch>
        </p:blipFill>
        <p:spPr bwMode="auto">
          <a:xfrm>
            <a:off x="6000750" y="1190625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Surveyors.jpg">
            <a:extLst>
              <a:ext uri="{FF2B5EF4-FFF2-40B4-BE49-F238E27FC236}">
                <a16:creationId xmlns:a16="http://schemas.microsoft.com/office/drawing/2014/main" id="{0117B197-D88E-400A-8D8A-B9D18C704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055688"/>
            <a:ext cx="31861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2B8F0-1317-4C81-B21D-1185AD62C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49638"/>
            <a:ext cx="6696075" cy="3408362"/>
          </a:xfrm>
          <a:solidFill>
            <a:schemeClr val="bg1">
              <a:lumMod val="85000"/>
              <a:alpha val="34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Provide surveying for capital projects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Review plats for new development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Acquire right-of-way for capital projects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Acquire Open Space property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295" name="Picture 6" descr="S:\Public Works\PW Communications Team\Picture Public Works\Engineering\Darrell\100_0020.jpg">
            <a:extLst>
              <a:ext uri="{FF2B5EF4-FFF2-40B4-BE49-F238E27FC236}">
                <a16:creationId xmlns:a16="http://schemas.microsoft.com/office/drawing/2014/main" id="{4DF93537-1E17-4CDE-81D5-29A94C88F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t="15773" r="17294" b="12117"/>
          <a:stretch>
            <a:fillRect/>
          </a:stretch>
        </p:blipFill>
        <p:spPr bwMode="auto">
          <a:xfrm>
            <a:off x="6181725" y="4148138"/>
            <a:ext cx="2786063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598A845-E6A9-4958-B7F3-D006E1663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Construction Management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16A3A376-6E36-4DF8-B7C4-D519ED46D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821" r="1070" b="13268"/>
          <a:stretch>
            <a:fillRect/>
          </a:stretch>
        </p:blipFill>
        <p:spPr bwMode="auto">
          <a:xfrm>
            <a:off x="3444875" y="1271588"/>
            <a:ext cx="5573713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>
            <a:extLst>
              <a:ext uri="{FF2B5EF4-FFF2-40B4-BE49-F238E27FC236}">
                <a16:creationId xmlns:a16="http://schemas.microsoft.com/office/drawing/2014/main" id="{AEEAAFCA-665B-4B61-AD49-9DBE5BF26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343400"/>
            <a:ext cx="439896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5">
            <a:extLst>
              <a:ext uri="{FF2B5EF4-FFF2-40B4-BE49-F238E27FC236}">
                <a16:creationId xmlns:a16="http://schemas.microsoft.com/office/drawing/2014/main" id="{E5F8E9C0-EC26-4752-A419-73FEDED6C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4288"/>
            <a:ext cx="56769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 eaLnBrk="1" hangingPunct="1">
              <a:buFont typeface="Arial" pitchFamily="34" charset="0"/>
              <a:buChar char="•"/>
              <a:defRPr/>
            </a:pPr>
            <a:r>
              <a:rPr lang="en-US" sz="3200" dirty="0">
                <a:latin typeface="Arial" charset="0"/>
                <a:cs typeface="Arial" charset="0"/>
              </a:rPr>
              <a:t> Construction Oversight</a:t>
            </a:r>
          </a:p>
          <a:p>
            <a:pPr marL="231775" indent="-231775" eaLnBrk="1" hangingPunct="1">
              <a:defRPr/>
            </a:pPr>
            <a:endParaRPr lang="en-US" sz="3200" dirty="0">
              <a:latin typeface="Arial" charset="0"/>
              <a:cs typeface="Arial" charset="0"/>
            </a:endParaRPr>
          </a:p>
          <a:p>
            <a:pPr marL="280988" indent="-280988" eaLnBrk="1" hangingPunct="1">
              <a:buFont typeface="Arial" pitchFamily="34" charset="0"/>
              <a:buChar char="•"/>
              <a:defRPr/>
            </a:pPr>
            <a:r>
              <a:rPr lang="en-US" sz="3200" dirty="0">
                <a:latin typeface="Arial" charset="0"/>
                <a:cs typeface="Arial" charset="0"/>
              </a:rPr>
              <a:t>Access, Special Transport &amp; Utility permits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13318" name="Picture 7">
            <a:extLst>
              <a:ext uri="{FF2B5EF4-FFF2-40B4-BE49-F238E27FC236}">
                <a16:creationId xmlns:a16="http://schemas.microsoft.com/office/drawing/2014/main" id="{0111C49B-9ED6-40F0-ABA6-0FB5E068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4311650"/>
            <a:ext cx="43878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>
            <a:extLst>
              <a:ext uri="{FF2B5EF4-FFF2-40B4-BE49-F238E27FC236}">
                <a16:creationId xmlns:a16="http://schemas.microsoft.com/office/drawing/2014/main" id="{22A74282-E8B5-42B2-A26E-980393E9C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Road &amp; Bridge</a:t>
            </a:r>
          </a:p>
        </p:txBody>
      </p:sp>
      <p:pic>
        <p:nvPicPr>
          <p:cNvPr id="15363" name="Picture 4" descr="R:\Proj\306\Construction\Photos\2014-11-05\IMG_1425.JPG">
            <a:extLst>
              <a:ext uri="{FF2B5EF4-FFF2-40B4-BE49-F238E27FC236}">
                <a16:creationId xmlns:a16="http://schemas.microsoft.com/office/drawing/2014/main" id="{4ED85ECB-CB56-4B54-8501-42D93896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b="3812"/>
          <a:stretch>
            <a:fillRect/>
          </a:stretch>
        </p:blipFill>
        <p:spPr bwMode="auto">
          <a:xfrm>
            <a:off x="139700" y="939800"/>
            <a:ext cx="4281488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S:\Public Works\PW Communications Team\LC 101 - County College\County College 2015\Engineering Presentation\Roadway Overlay.jpg">
            <a:extLst>
              <a:ext uri="{FF2B5EF4-FFF2-40B4-BE49-F238E27FC236}">
                <a16:creationId xmlns:a16="http://schemas.microsoft.com/office/drawing/2014/main" id="{2C71C7DF-B8C4-44DE-9DC9-2848C925B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7" b="26511"/>
          <a:stretch>
            <a:fillRect/>
          </a:stretch>
        </p:blipFill>
        <p:spPr bwMode="auto">
          <a:xfrm>
            <a:off x="160338" y="3913188"/>
            <a:ext cx="427355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R:\Proj\306\Construction\Photos\2014-10-10\IMG_1272.JPG">
            <a:extLst>
              <a:ext uri="{FF2B5EF4-FFF2-40B4-BE49-F238E27FC236}">
                <a16:creationId xmlns:a16="http://schemas.microsoft.com/office/drawing/2014/main" id="{0C7A5BDF-4361-498B-96A5-656D15C8B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b="25514"/>
          <a:stretch>
            <a:fillRect/>
          </a:stretch>
        </p:blipFill>
        <p:spPr bwMode="auto">
          <a:xfrm>
            <a:off x="4833938" y="4316413"/>
            <a:ext cx="3908425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5">
            <a:extLst>
              <a:ext uri="{FF2B5EF4-FFF2-40B4-BE49-F238E27FC236}">
                <a16:creationId xmlns:a16="http://schemas.microsoft.com/office/drawing/2014/main" id="{F188D491-16B0-4823-BDA3-A5A3E8AE2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88" y="1028700"/>
            <a:ext cx="472281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0988" indent="-280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Annual overlay program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Structure maintenance coordination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Miscellaneous designs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>
            <a:extLst>
              <a:ext uri="{FF2B5EF4-FFF2-40B4-BE49-F238E27FC236}">
                <a16:creationId xmlns:a16="http://schemas.microsoft.com/office/drawing/2014/main" id="{5E04AC52-2B33-4A0A-9C70-77DB725CE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Solid Waste</a:t>
            </a:r>
          </a:p>
        </p:txBody>
      </p:sp>
      <p:pic>
        <p:nvPicPr>
          <p:cNvPr id="16387" name="Picture 4" descr="C:\Users\jenkinmm\Desktop\events 2014 (11).JPG">
            <a:extLst>
              <a:ext uri="{FF2B5EF4-FFF2-40B4-BE49-F238E27FC236}">
                <a16:creationId xmlns:a16="http://schemas.microsoft.com/office/drawing/2014/main" id="{6C08A08A-F371-4C43-B4F0-387F0EAC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/>
          <a:stretch>
            <a:fillRect/>
          </a:stretch>
        </p:blipFill>
        <p:spPr bwMode="auto">
          <a:xfrm>
            <a:off x="150813" y="938213"/>
            <a:ext cx="540067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Landfill Closure 4.JPG">
            <a:extLst>
              <a:ext uri="{FF2B5EF4-FFF2-40B4-BE49-F238E27FC236}">
                <a16:creationId xmlns:a16="http://schemas.microsoft.com/office/drawing/2014/main" id="{6F4E176A-B247-4707-9C5B-09588AF15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t="23750" b="25000"/>
          <a:stretch>
            <a:fillRect/>
          </a:stretch>
        </p:blipFill>
        <p:spPr bwMode="auto">
          <a:xfrm>
            <a:off x="3043238" y="3819525"/>
            <a:ext cx="591978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>
            <a:extLst>
              <a:ext uri="{FF2B5EF4-FFF2-40B4-BE49-F238E27FC236}">
                <a16:creationId xmlns:a16="http://schemas.microsoft.com/office/drawing/2014/main" id="{EF5E66D4-A625-4BB4-A3EB-7E3833C5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800" y="1228725"/>
            <a:ext cx="3449638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Phased Closures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Scale installation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jenkinmm\Downloads\Horsetooth SB Pavillions.jpg">
            <a:extLst>
              <a:ext uri="{FF2B5EF4-FFF2-40B4-BE49-F238E27FC236}">
                <a16:creationId xmlns:a16="http://schemas.microsoft.com/office/drawing/2014/main" id="{D887677B-10AC-46D5-A930-14A14B42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"/>
          <a:stretch>
            <a:fillRect/>
          </a:stretch>
        </p:blipFill>
        <p:spPr bwMode="auto">
          <a:xfrm>
            <a:off x="4733925" y="3822700"/>
            <a:ext cx="4092575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C:\Users\jenkinmm\Downloads\horsetoothTH.jpg">
            <a:extLst>
              <a:ext uri="{FF2B5EF4-FFF2-40B4-BE49-F238E27FC236}">
                <a16:creationId xmlns:a16="http://schemas.microsoft.com/office/drawing/2014/main" id="{1BA7D278-5663-4263-91F6-674EB644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" b="7722"/>
          <a:stretch>
            <a:fillRect/>
          </a:stretch>
        </p:blipFill>
        <p:spPr bwMode="auto">
          <a:xfrm>
            <a:off x="4746625" y="949325"/>
            <a:ext cx="4075113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R:\Proj\5027\Construction\Photos\Construction\2015-04-21 13.47.26.jpg">
            <a:extLst>
              <a:ext uri="{FF2B5EF4-FFF2-40B4-BE49-F238E27FC236}">
                <a16:creationId xmlns:a16="http://schemas.microsoft.com/office/drawing/2014/main" id="{AC5B9D59-E7C5-45E8-9FFF-D215095D8B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9"/>
          <a:stretch>
            <a:fillRect/>
          </a:stretch>
        </p:blipFill>
        <p:spPr>
          <a:xfrm>
            <a:off x="188913" y="908050"/>
            <a:ext cx="4291012" cy="2728913"/>
          </a:xfrm>
          <a:noFill/>
        </p:spPr>
      </p:pic>
      <p:pic>
        <p:nvPicPr>
          <p:cNvPr id="17413" name="Picture 2" descr="S:\Public Works\PW Communications Team\LC 101 - County College\County College 2015\Engineering Presentation\River Bluffs Trail After.jpg">
            <a:extLst>
              <a:ext uri="{FF2B5EF4-FFF2-40B4-BE49-F238E27FC236}">
                <a16:creationId xmlns:a16="http://schemas.microsoft.com/office/drawing/2014/main" id="{4F1EE34A-E834-4BFC-BFAA-80D12B89A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795713"/>
            <a:ext cx="42894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3">
            <a:extLst>
              <a:ext uri="{FF2B5EF4-FFF2-40B4-BE49-F238E27FC236}">
                <a16:creationId xmlns:a16="http://schemas.microsoft.com/office/drawing/2014/main" id="{F513D5DA-4436-4B42-ACE1-103CB620F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Natural Resources</a:t>
            </a:r>
          </a:p>
        </p:txBody>
      </p:sp>
      <p:sp>
        <p:nvSpPr>
          <p:cNvPr id="17415" name="TextBox 6">
            <a:extLst>
              <a:ext uri="{FF2B5EF4-FFF2-40B4-BE49-F238E27FC236}">
                <a16:creationId xmlns:a16="http://schemas.microsoft.com/office/drawing/2014/main" id="{CAE329BB-C44F-46F0-B30B-DBCF19555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67163"/>
            <a:ext cx="2551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Horsetooth South Bay Group Pavilions</a:t>
            </a:r>
          </a:p>
        </p:txBody>
      </p:sp>
      <p:sp>
        <p:nvSpPr>
          <p:cNvPr id="17416" name="TextBox 11">
            <a:extLst>
              <a:ext uri="{FF2B5EF4-FFF2-40B4-BE49-F238E27FC236}">
                <a16:creationId xmlns:a16="http://schemas.microsoft.com/office/drawing/2014/main" id="{BF5CA771-C235-4873-8AC1-502126A06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388" y="1130300"/>
            <a:ext cx="19177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Horsetooth Mountain Park Trailhead</a:t>
            </a:r>
          </a:p>
        </p:txBody>
      </p:sp>
      <p:sp>
        <p:nvSpPr>
          <p:cNvPr id="17417" name="TextBox 12">
            <a:extLst>
              <a:ext uri="{FF2B5EF4-FFF2-40B4-BE49-F238E27FC236}">
                <a16:creationId xmlns:a16="http://schemas.microsoft.com/office/drawing/2014/main" id="{B5DD21C5-846B-4060-B2CC-9963C2ED1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6167438"/>
            <a:ext cx="1881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River Bluffs Trail</a:t>
            </a:r>
          </a:p>
        </p:txBody>
      </p:sp>
      <p:sp>
        <p:nvSpPr>
          <p:cNvPr id="17418" name="TextBox 10">
            <a:extLst>
              <a:ext uri="{FF2B5EF4-FFF2-40B4-BE49-F238E27FC236}">
                <a16:creationId xmlns:a16="http://schemas.microsoft.com/office/drawing/2014/main" id="{1B8A3D91-962F-4763-9946-94F22194C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122363"/>
            <a:ext cx="2268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Pinewood Reservoir Campground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3F9CAC35-06DA-4718-A133-353C0A7C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Natural Disasters</a:t>
            </a:r>
          </a:p>
        </p:txBody>
      </p:sp>
      <p:pic>
        <p:nvPicPr>
          <p:cNvPr id="18435" name="Picture 3" descr="R:\Proj\8069\Photos\Public Outreach\fire photos\20120609_014131_photo.jpg">
            <a:extLst>
              <a:ext uri="{FF2B5EF4-FFF2-40B4-BE49-F238E27FC236}">
                <a16:creationId xmlns:a16="http://schemas.microsoft.com/office/drawing/2014/main" id="{0330E692-6415-451E-A98B-B7FA3D521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1046163"/>
            <a:ext cx="38004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R:\Proj\8069\Photos\Public Outreach\good fire photos\IMG_0987.JPG">
            <a:extLst>
              <a:ext uri="{FF2B5EF4-FFF2-40B4-BE49-F238E27FC236}">
                <a16:creationId xmlns:a16="http://schemas.microsoft.com/office/drawing/2014/main" id="{F95EB598-3B3E-4342-9B02-54ACE9C8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197350"/>
            <a:ext cx="3367088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>
            <a:extLst>
              <a:ext uri="{FF2B5EF4-FFF2-40B4-BE49-F238E27FC236}">
                <a16:creationId xmlns:a16="http://schemas.microsoft.com/office/drawing/2014/main" id="{3E1224B5-5303-4594-AFC9-BC9A1DCC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221038"/>
            <a:ext cx="26289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2064A9D-EF30-43A3-9BD7-37BD0AC01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9188"/>
            <a:ext cx="39624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dirty="0"/>
              <a:t> 2012 High Park Fire</a:t>
            </a:r>
          </a:p>
          <a:p>
            <a:pPr marL="400050" lvl="1" eaLnBrk="1" hangingPunct="1">
              <a:buFont typeface="Arial" charset="0"/>
              <a:buChar char="•"/>
              <a:defRPr/>
            </a:pPr>
            <a:r>
              <a:rPr lang="en-US" dirty="0"/>
              <a:t>Close to 90,000 acres burned </a:t>
            </a:r>
          </a:p>
          <a:p>
            <a:pPr marL="400050" lvl="1" eaLnBrk="1" hangingPunct="1">
              <a:buFont typeface="Arial" charset="0"/>
              <a:buChar char="•"/>
              <a:defRPr/>
            </a:pPr>
            <a:r>
              <a:rPr lang="en-US" dirty="0"/>
              <a:t>Significant flooding issues</a:t>
            </a:r>
          </a:p>
          <a:p>
            <a:pPr marL="400050" lvl="1" eaLnBrk="1" hangingPunct="1">
              <a:buFont typeface="Arial" charset="0"/>
              <a:buChar char="•"/>
              <a:defRPr/>
            </a:pPr>
            <a:r>
              <a:rPr lang="en-US" dirty="0"/>
              <a:t>Aerial Mulching </a:t>
            </a:r>
          </a:p>
          <a:p>
            <a:pPr marL="400050" lvl="1" eaLnBrk="1" hangingPunct="1">
              <a:buFont typeface="Arial" charset="0"/>
              <a:buChar char="•"/>
              <a:defRPr/>
            </a:pPr>
            <a:r>
              <a:rPr lang="en-US" dirty="0"/>
              <a:t>Upsizing Culverts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A25D05F-EC59-450A-8C0C-ACF2B66B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Natural Disasters – continued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B6445B47-5BC2-4C22-ACB4-DE6EBA40E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0150"/>
            <a:ext cx="4416425" cy="237172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dirty="0"/>
              <a:t> 2013 Flood</a:t>
            </a:r>
          </a:p>
          <a:p>
            <a:pPr marL="404813" lvl="1" indent="-290513" eaLnBrk="1" hangingPunct="1">
              <a:buFont typeface="Arial" charset="0"/>
              <a:buChar char="•"/>
              <a:defRPr/>
            </a:pPr>
            <a:r>
              <a:rPr lang="en-US" dirty="0"/>
              <a:t>Widespread destruction</a:t>
            </a:r>
          </a:p>
          <a:p>
            <a:pPr lvl="1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9460" name="Picture 2" descr="R:\Proj\8079\Meetings\CR 47 &amp; Pinewood Springs Citizen Mtg\Photos\CR 47\IMG_20130912_064816_738 (2).jpg">
            <a:extLst>
              <a:ext uri="{FF2B5EF4-FFF2-40B4-BE49-F238E27FC236}">
                <a16:creationId xmlns:a16="http://schemas.microsoft.com/office/drawing/2014/main" id="{0885AB3E-F679-436C-8C87-603A1D0E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9" b="12561"/>
          <a:stretch>
            <a:fillRect/>
          </a:stretch>
        </p:blipFill>
        <p:spPr bwMode="auto">
          <a:xfrm>
            <a:off x="4373563" y="1123950"/>
            <a:ext cx="4624387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:\Proj\8079\Photos\Big Thompson Canyon\MP 76.16 LRB9-1544BTC\DSC_0286.JPG">
            <a:extLst>
              <a:ext uri="{FF2B5EF4-FFF2-40B4-BE49-F238E27FC236}">
                <a16:creationId xmlns:a16="http://schemas.microsoft.com/office/drawing/2014/main" id="{7560FC1A-004F-4E6F-A831-2FB838092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830" r="26505"/>
          <a:stretch>
            <a:fillRect/>
          </a:stretch>
        </p:blipFill>
        <p:spPr bwMode="auto">
          <a:xfrm>
            <a:off x="176213" y="3600450"/>
            <a:ext cx="4498975" cy="31623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9462" name="Picture 2" descr="R:\Proj\8079\Meetings\CR 47 &amp; Pinewood Springs Citizen Mtg\Photos\CR 47\20131022_084544.jpg">
            <a:extLst>
              <a:ext uri="{FF2B5EF4-FFF2-40B4-BE49-F238E27FC236}">
                <a16:creationId xmlns:a16="http://schemas.microsoft.com/office/drawing/2014/main" id="{27D7F9C4-B7D6-4B7E-9C07-6B98801AF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90925"/>
            <a:ext cx="42005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FFBF76-F911-47AA-9A7F-52E51FB06A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3" name="Title 1">
            <a:extLst>
              <a:ext uri="{FF2B5EF4-FFF2-40B4-BE49-F238E27FC236}">
                <a16:creationId xmlns:a16="http://schemas.microsoft.com/office/drawing/2014/main" id="{1564B760-9BA4-4322-891B-84864363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4" name="Content Placeholder 2">
            <a:extLst>
              <a:ext uri="{FF2B5EF4-FFF2-40B4-BE49-F238E27FC236}">
                <a16:creationId xmlns:a16="http://schemas.microsoft.com/office/drawing/2014/main" id="{82D67E1A-4187-4B18-9644-037FBACC4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485" name="Picture 2">
            <a:extLst>
              <a:ext uri="{FF2B5EF4-FFF2-40B4-BE49-F238E27FC236}">
                <a16:creationId xmlns:a16="http://schemas.microsoft.com/office/drawing/2014/main" id="{747D9F7C-C4AD-4E9C-A257-476B09D4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-19050"/>
            <a:ext cx="8180387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7">
            <a:extLst>
              <a:ext uri="{FF2B5EF4-FFF2-40B4-BE49-F238E27FC236}">
                <a16:creationId xmlns:a16="http://schemas.microsoft.com/office/drawing/2014/main" id="{5DEF8ED7-7F48-44C5-9A2E-C44BB8A89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472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/>
              <a:t>Truly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/>
              <a:t>Catastrophic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/>
              <a:t>Event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49EA9B-43F3-46EA-83B9-EC1522FE3DC5}"/>
              </a:ext>
            </a:extLst>
          </p:cNvPr>
          <p:cNvSpPr/>
          <p:nvPr/>
        </p:nvSpPr>
        <p:spPr>
          <a:xfrm rot="20656880">
            <a:off x="3259138" y="293688"/>
            <a:ext cx="469900" cy="83820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07A522-8A31-40A8-B747-AE97D22FFDFB}"/>
              </a:ext>
            </a:extLst>
          </p:cNvPr>
          <p:cNvSpPr txBox="1"/>
          <p:nvPr/>
        </p:nvSpPr>
        <p:spPr>
          <a:xfrm>
            <a:off x="3657600" y="381000"/>
            <a:ext cx="1143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CR 27</a:t>
            </a:r>
          </a:p>
        </p:txBody>
      </p:sp>
      <p:grpSp>
        <p:nvGrpSpPr>
          <p:cNvPr id="20489" name="Group 30">
            <a:extLst>
              <a:ext uri="{FF2B5EF4-FFF2-40B4-BE49-F238E27FC236}">
                <a16:creationId xmlns:a16="http://schemas.microsoft.com/office/drawing/2014/main" id="{161EBAD1-41D2-4457-8233-5D7861F5B8B6}"/>
              </a:ext>
            </a:extLst>
          </p:cNvPr>
          <p:cNvGrpSpPr>
            <a:grpSpLocks/>
          </p:cNvGrpSpPr>
          <p:nvPr/>
        </p:nvGrpSpPr>
        <p:grpSpPr bwMode="auto">
          <a:xfrm>
            <a:off x="5973763" y="5791200"/>
            <a:ext cx="3246437" cy="923925"/>
            <a:chOff x="5973503" y="5791200"/>
            <a:chExt cx="3246697" cy="92333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FCBBB7E-4741-4EB7-89ED-C007B4012642}"/>
                </a:ext>
              </a:extLst>
            </p:cNvPr>
            <p:cNvSpPr/>
            <p:nvPr/>
          </p:nvSpPr>
          <p:spPr>
            <a:xfrm rot="3843668">
              <a:off x="6480922" y="5686746"/>
              <a:ext cx="475943" cy="1490781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9B6D73-FF3E-42DB-B7FD-47AEB19F3C5E}"/>
                </a:ext>
              </a:extLst>
            </p:cNvPr>
            <p:cNvSpPr txBox="1"/>
            <p:nvPr/>
          </p:nvSpPr>
          <p:spPr>
            <a:xfrm>
              <a:off x="7391254" y="5791200"/>
              <a:ext cx="1828946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Bridges over the Little Thompson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River</a:t>
              </a:r>
            </a:p>
          </p:txBody>
        </p:sp>
      </p:grpSp>
      <p:grpSp>
        <p:nvGrpSpPr>
          <p:cNvPr id="20490" name="Group 25">
            <a:extLst>
              <a:ext uri="{FF2B5EF4-FFF2-40B4-BE49-F238E27FC236}">
                <a16:creationId xmlns:a16="http://schemas.microsoft.com/office/drawing/2014/main" id="{FC435B5F-5A55-43DE-B02E-919996010259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362075"/>
            <a:ext cx="3581400" cy="1771650"/>
            <a:chOff x="2209800" y="1362670"/>
            <a:chExt cx="3581400" cy="177046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1580DC-9A71-433D-8958-846E9E55A9D3}"/>
                </a:ext>
              </a:extLst>
            </p:cNvPr>
            <p:cNvSpPr/>
            <p:nvPr/>
          </p:nvSpPr>
          <p:spPr>
            <a:xfrm rot="5197650">
              <a:off x="3087066" y="1286791"/>
              <a:ext cx="512419" cy="1558925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B27B7D-0C97-4C07-B982-1CAFE72BD4E4}"/>
                </a:ext>
              </a:extLst>
            </p:cNvPr>
            <p:cNvSpPr/>
            <p:nvPr/>
          </p:nvSpPr>
          <p:spPr>
            <a:xfrm rot="7990470">
              <a:off x="4540396" y="1844422"/>
              <a:ext cx="434683" cy="1558925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5E3C1E-F093-46A3-9CF9-0C290AD731B1}"/>
                </a:ext>
              </a:extLst>
            </p:cNvPr>
            <p:cNvSpPr txBox="1"/>
            <p:nvPr/>
          </p:nvSpPr>
          <p:spPr>
            <a:xfrm>
              <a:off x="2209800" y="2209826"/>
              <a:ext cx="1219200" cy="923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Upper Buckhorn CR 44H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A61E47-D939-4D7A-95EF-B3981060D9F0}"/>
                </a:ext>
              </a:extLst>
            </p:cNvPr>
            <p:cNvSpPr txBox="1"/>
            <p:nvPr/>
          </p:nvSpPr>
          <p:spPr>
            <a:xfrm>
              <a:off x="4572000" y="1362670"/>
              <a:ext cx="1219200" cy="923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Lower Buckhorn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CR 27</a:t>
              </a:r>
            </a:p>
          </p:txBody>
        </p:sp>
      </p:grpSp>
      <p:grpSp>
        <p:nvGrpSpPr>
          <p:cNvPr id="20491" name="Group 26">
            <a:extLst>
              <a:ext uri="{FF2B5EF4-FFF2-40B4-BE49-F238E27FC236}">
                <a16:creationId xmlns:a16="http://schemas.microsoft.com/office/drawing/2014/main" id="{277AD15F-F963-4335-8132-7D49FCE8AC12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3343275"/>
            <a:ext cx="3200400" cy="923925"/>
            <a:chOff x="762000" y="3343870"/>
            <a:chExt cx="3200854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1F48050-9286-4B91-BC91-09A7D4B96D7C}"/>
                </a:ext>
              </a:extLst>
            </p:cNvPr>
            <p:cNvSpPr/>
            <p:nvPr/>
          </p:nvSpPr>
          <p:spPr>
            <a:xfrm rot="3891590">
              <a:off x="2811081" y="3398305"/>
              <a:ext cx="307777" cy="760521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F307CA-D68C-4077-BA6A-7B3214C401E7}"/>
                </a:ext>
              </a:extLst>
            </p:cNvPr>
            <p:cNvSpPr/>
            <p:nvPr/>
          </p:nvSpPr>
          <p:spPr>
            <a:xfrm rot="7076804">
              <a:off x="3408875" y="3586303"/>
              <a:ext cx="347438" cy="76052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C5F6B6-D508-456C-940A-3C9E31E4933B}"/>
                </a:ext>
              </a:extLst>
            </p:cNvPr>
            <p:cNvSpPr txBox="1"/>
            <p:nvPr/>
          </p:nvSpPr>
          <p:spPr>
            <a:xfrm>
              <a:off x="762000" y="3343870"/>
              <a:ext cx="2057692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err="1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Devils’s</a:t>
              </a: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 Gulch Road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CR 43 above and below Glen Haven </a:t>
              </a:r>
            </a:p>
          </p:txBody>
        </p:sp>
      </p:grpSp>
      <p:grpSp>
        <p:nvGrpSpPr>
          <p:cNvPr id="20492" name="Group 27">
            <a:extLst>
              <a:ext uri="{FF2B5EF4-FFF2-40B4-BE49-F238E27FC236}">
                <a16:creationId xmlns:a16="http://schemas.microsoft.com/office/drawing/2014/main" id="{64CDE90A-925F-48BD-AA6F-499FED558FE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4838700"/>
            <a:ext cx="2057400" cy="1370013"/>
            <a:chOff x="609600" y="4837970"/>
            <a:chExt cx="2057400" cy="137096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DAD84C-39FE-4328-A677-CA4D1A6A4C94}"/>
                </a:ext>
              </a:extLst>
            </p:cNvPr>
            <p:cNvSpPr/>
            <p:nvPr/>
          </p:nvSpPr>
          <p:spPr>
            <a:xfrm rot="1716099">
              <a:off x="1912938" y="4837970"/>
              <a:ext cx="449262" cy="1139026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02D1AF-FA2B-401B-99F4-3B6094B0B4C5}"/>
                </a:ext>
              </a:extLst>
            </p:cNvPr>
            <p:cNvSpPr txBox="1"/>
            <p:nvPr/>
          </p:nvSpPr>
          <p:spPr>
            <a:xfrm>
              <a:off x="609600" y="5562371"/>
              <a:ext cx="2057400" cy="6465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Fish Creek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Road CR 63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8296FA7-6DFC-4B7E-8303-ED6B18250EDE}"/>
              </a:ext>
            </a:extLst>
          </p:cNvPr>
          <p:cNvSpPr txBox="1"/>
          <p:nvPr/>
        </p:nvSpPr>
        <p:spPr>
          <a:xfrm>
            <a:off x="3124200" y="4419600"/>
            <a:ext cx="2057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Big Thompson Canyon Bridges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AC4951-00E1-4A29-AD51-3F06281BF82E}"/>
              </a:ext>
            </a:extLst>
          </p:cNvPr>
          <p:cNvSpPr txBox="1"/>
          <p:nvPr/>
        </p:nvSpPr>
        <p:spPr>
          <a:xfrm>
            <a:off x="3938588" y="5610225"/>
            <a:ext cx="14478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Numerous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Local Road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Issues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A75C87-34C1-403B-89E4-4A8F1AF8D01B}"/>
              </a:ext>
            </a:extLst>
          </p:cNvPr>
          <p:cNvSpPr txBox="1"/>
          <p:nvPr/>
        </p:nvSpPr>
        <p:spPr>
          <a:xfrm>
            <a:off x="5105400" y="3629025"/>
            <a:ext cx="2057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Misc. Other Locations</a:t>
            </a:r>
          </a:p>
        </p:txBody>
      </p:sp>
      <p:grpSp>
        <p:nvGrpSpPr>
          <p:cNvPr id="20496" name="Group 29">
            <a:extLst>
              <a:ext uri="{FF2B5EF4-FFF2-40B4-BE49-F238E27FC236}">
                <a16:creationId xmlns:a16="http://schemas.microsoft.com/office/drawing/2014/main" id="{F7E72EA8-2A7B-42A2-8B9D-8375D3AA7637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638800"/>
            <a:ext cx="1143000" cy="1249363"/>
            <a:chOff x="2514600" y="5638800"/>
            <a:chExt cx="1143000" cy="124986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AEAF76-592E-497E-9229-149706DF4B96}"/>
                </a:ext>
              </a:extLst>
            </p:cNvPr>
            <p:cNvSpPr/>
            <p:nvPr/>
          </p:nvSpPr>
          <p:spPr>
            <a:xfrm rot="2456539">
              <a:off x="3209925" y="6197825"/>
              <a:ext cx="357188" cy="690841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3D17FB-CEEE-4288-AA51-0D2ABDD3C868}"/>
                </a:ext>
              </a:extLst>
            </p:cNvPr>
            <p:cNvSpPr txBox="1"/>
            <p:nvPr/>
          </p:nvSpPr>
          <p:spPr>
            <a:xfrm>
              <a:off x="2514600" y="5638800"/>
              <a:ext cx="1143000" cy="922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Big Elk Meadows  CR 47</a:t>
              </a:r>
            </a:p>
          </p:txBody>
        </p:sp>
      </p:grpSp>
      <p:sp>
        <p:nvSpPr>
          <p:cNvPr id="20497" name="TextBox 31">
            <a:extLst>
              <a:ext uri="{FF2B5EF4-FFF2-40B4-BE49-F238E27FC236}">
                <a16:creationId xmlns:a16="http://schemas.microsoft.com/office/drawing/2014/main" id="{BAFB9AD6-A408-4A8A-AA37-4E607C38E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0574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Fort Collins</a:t>
            </a:r>
          </a:p>
        </p:txBody>
      </p:sp>
      <p:sp>
        <p:nvSpPr>
          <p:cNvPr id="20498" name="TextBox 32">
            <a:extLst>
              <a:ext uri="{FF2B5EF4-FFF2-40B4-BE49-F238E27FC236}">
                <a16:creationId xmlns:a16="http://schemas.microsoft.com/office/drawing/2014/main" id="{BBEE3021-580F-4A81-A74D-68D85A69F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1910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Loveland</a:t>
            </a:r>
          </a:p>
        </p:txBody>
      </p:sp>
      <p:sp>
        <p:nvSpPr>
          <p:cNvPr id="20499" name="TextBox 33">
            <a:extLst>
              <a:ext uri="{FF2B5EF4-FFF2-40B4-BE49-F238E27FC236}">
                <a16:creationId xmlns:a16="http://schemas.microsoft.com/office/drawing/2014/main" id="{DDF71FD7-363E-4D68-83BA-C09D96EFE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7244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Estes Park</a:t>
            </a:r>
          </a:p>
        </p:txBody>
      </p:sp>
      <p:sp>
        <p:nvSpPr>
          <p:cNvPr id="20500" name="TextBox 34">
            <a:extLst>
              <a:ext uri="{FF2B5EF4-FFF2-40B4-BE49-F238E27FC236}">
                <a16:creationId xmlns:a16="http://schemas.microsoft.com/office/drawing/2014/main" id="{48A39E0B-1EB7-45AC-82A7-09BE09362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5626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Berthoud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S:\Public Works\PW Communications Team\LC 101 - County College\County College 2015\Engineering Presentation\CR 63 Excavatpr.jpg">
            <a:extLst>
              <a:ext uri="{FF2B5EF4-FFF2-40B4-BE49-F238E27FC236}">
                <a16:creationId xmlns:a16="http://schemas.microsoft.com/office/drawing/2014/main" id="{A5722029-013C-4BC1-83F1-616BDD070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8" r="2721" b="6850"/>
          <a:stretch>
            <a:fillRect/>
          </a:stretch>
        </p:blipFill>
        <p:spPr bwMode="auto">
          <a:xfrm>
            <a:off x="134938" y="1082675"/>
            <a:ext cx="88328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171C7A93-7697-4136-A0D3-47B36681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Who We Are &amp; What We Do</a:t>
            </a:r>
          </a:p>
        </p:txBody>
      </p:sp>
      <p:sp>
        <p:nvSpPr>
          <p:cNvPr id="4100" name="Content Placeholder 2">
            <a:extLst>
              <a:ext uri="{FF2B5EF4-FFF2-40B4-BE49-F238E27FC236}">
                <a16:creationId xmlns:a16="http://schemas.microsoft.com/office/drawing/2014/main" id="{0A495738-8EE2-4FCE-8A35-B9D88C244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5738" y="2533650"/>
            <a:ext cx="3751262" cy="1228725"/>
          </a:xfrm>
        </p:spPr>
        <p:txBody>
          <a:bodyPr lIns="0" tIns="0" rIns="0" bIns="91440"/>
          <a:lstStyle/>
          <a:p>
            <a:pPr marL="173038" indent="-173038" eaLnBrk="1" hangingPunct="1"/>
            <a:r>
              <a:rPr lang="en-US" altLang="en-US" sz="2800" b="1" dirty="0">
                <a:solidFill>
                  <a:srgbClr val="CC9900"/>
                </a:solidFill>
              </a:rPr>
              <a:t>Provide a safe and efficient transportation system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1E73E6-75EC-423B-8BD5-5A23504EFCD3}"/>
              </a:ext>
            </a:extLst>
          </p:cNvPr>
          <p:cNvSpPr txBox="1">
            <a:spLocks/>
          </p:cNvSpPr>
          <p:nvPr/>
        </p:nvSpPr>
        <p:spPr>
          <a:xfrm>
            <a:off x="4551363" y="1589088"/>
            <a:ext cx="3355975" cy="806450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 marL="228600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latin typeface="+mn-lt"/>
                <a:cs typeface="+mn-cs"/>
              </a:rPr>
              <a:t>33 staff – Variety of services provided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8B716B90-B881-46E9-AA3E-49C0AAFB9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7924800" cy="48768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More than 50</a:t>
            </a:r>
            <a:r>
              <a:rPr lang="en-US" dirty="0"/>
              <a:t> bridges or large culverts damaged or destroyed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30</a:t>
            </a:r>
            <a:r>
              <a:rPr lang="en-US" dirty="0"/>
              <a:t> miles of roadway completely obliterated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2,000+</a:t>
            </a:r>
            <a:r>
              <a:rPr lang="en-US" dirty="0"/>
              <a:t> properties</a:t>
            </a:r>
          </a:p>
          <a:p>
            <a:pPr marL="684213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dirty="0"/>
              <a:t>without access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Repair estimate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4400" b="1" dirty="0"/>
              <a:t>    </a:t>
            </a:r>
            <a:r>
              <a:rPr lang="en-US" sz="4800" b="1" dirty="0"/>
              <a:t>$125 million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B720A3D3-C846-4AE1-A3EE-DDFD6EC25FF0}"/>
              </a:ext>
            </a:extLst>
          </p:cNvPr>
          <p:cNvSpPr txBox="1">
            <a:spLocks/>
          </p:cNvSpPr>
          <p:nvPr/>
        </p:nvSpPr>
        <p:spPr bwMode="auto">
          <a:xfrm>
            <a:off x="5943600" y="533400"/>
            <a:ext cx="31337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b="1">
              <a:solidFill>
                <a:srgbClr val="32539E"/>
              </a:solidFill>
            </a:endParaRPr>
          </a:p>
          <a:p>
            <a:pPr eaLnBrk="1" hangingPunct="1"/>
            <a:endParaRPr lang="en-US" altLang="en-US" sz="3100">
              <a:solidFill>
                <a:srgbClr val="32539E"/>
              </a:solidFill>
            </a:endParaRPr>
          </a:p>
          <a:p>
            <a:pPr eaLnBrk="1" hangingPunct="1"/>
            <a:endParaRPr lang="en-US" altLang="en-US" sz="2400">
              <a:solidFill>
                <a:srgbClr val="32539E"/>
              </a:solidFill>
            </a:endParaRPr>
          </a:p>
          <a:p>
            <a:pPr eaLnBrk="1" hangingPunct="1"/>
            <a:endParaRPr lang="en-US" altLang="en-US" sz="2400">
              <a:solidFill>
                <a:srgbClr val="32539E"/>
              </a:solidFill>
            </a:endParaRPr>
          </a:p>
        </p:txBody>
      </p:sp>
      <p:sp>
        <p:nvSpPr>
          <p:cNvPr id="21508" name="Title 1">
            <a:extLst>
              <a:ext uri="{FF2B5EF4-FFF2-40B4-BE49-F238E27FC236}">
                <a16:creationId xmlns:a16="http://schemas.microsoft.com/office/drawing/2014/main" id="{6D87B0AD-4928-4FDA-9FBD-7540A5A7A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6963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000" b="1" u="sng"/>
              <a:t>Unprecedented</a:t>
            </a:r>
            <a:r>
              <a:rPr lang="en-US" altLang="en-US" sz="4000"/>
              <a:t> Countywide Damage</a:t>
            </a:r>
            <a:endParaRPr lang="en-US" altLang="en-US"/>
          </a:p>
        </p:txBody>
      </p:sp>
      <p:sp>
        <p:nvSpPr>
          <p:cNvPr id="21509" name="TextBox 4">
            <a:extLst>
              <a:ext uri="{FF2B5EF4-FFF2-40B4-BE49-F238E27FC236}">
                <a16:creationId xmlns:a16="http://schemas.microsoft.com/office/drawing/2014/main" id="{7F609ACE-2DD3-416D-805F-B7FF48354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75" y="5199063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Flood Pic</a:t>
            </a:r>
          </a:p>
        </p:txBody>
      </p:sp>
      <p:pic>
        <p:nvPicPr>
          <p:cNvPr id="21510" name="Picture 6" descr="C:\Users\jenkinmm\Desktop\Route-34.jpg">
            <a:extLst>
              <a:ext uri="{FF2B5EF4-FFF2-40B4-BE49-F238E27FC236}">
                <a16:creationId xmlns:a16="http://schemas.microsoft.com/office/drawing/2014/main" id="{6E83FBFE-B2CE-47F0-A675-FE2508FD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3255963"/>
            <a:ext cx="46974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 descr="FloodProjects1.gif">
            <a:extLst>
              <a:ext uri="{FF2B5EF4-FFF2-40B4-BE49-F238E27FC236}">
                <a16:creationId xmlns:a16="http://schemas.microsoft.com/office/drawing/2014/main" id="{E4BE875E-B737-4F1F-A352-3DBE167A5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2"/>
          <a:stretch>
            <a:fillRect/>
          </a:stretch>
        </p:blipFill>
        <p:spPr bwMode="auto">
          <a:xfrm>
            <a:off x="1882775" y="992188"/>
            <a:ext cx="7131050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6" descr="R:\Proj\8079\Photos\CR 63\MP 0.98-1.02 Rdwy\IMG_1201.JPG">
            <a:extLst>
              <a:ext uri="{FF2B5EF4-FFF2-40B4-BE49-F238E27FC236}">
                <a16:creationId xmlns:a16="http://schemas.microsoft.com/office/drawing/2014/main" id="{81F0777E-8452-45BB-BEAC-B9121BCFDBA1}"/>
              </a:ext>
            </a:extLst>
          </p:cNvPr>
          <p:cNvPicPr>
            <a:picLocks/>
          </p:cNvPicPr>
          <p:nvPr/>
        </p:nvPicPr>
        <p:blipFill>
          <a:blip r:embed="rId3" cstate="print"/>
          <a:srcRect t="1639" b="3934"/>
          <a:stretch>
            <a:fillRect/>
          </a:stretch>
        </p:blipFill>
        <p:spPr bwMode="auto">
          <a:xfrm>
            <a:off x="166255" y="3740727"/>
            <a:ext cx="3678381" cy="2992582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1" descr="R:\Proj\8079\Photos\CR 63\MP 3.89-3.93 Rdwy\CJ Flood 9-21-13 _-150.jpg">
            <a:extLst>
              <a:ext uri="{FF2B5EF4-FFF2-40B4-BE49-F238E27FC236}">
                <a16:creationId xmlns:a16="http://schemas.microsoft.com/office/drawing/2014/main" id="{8B6840C8-EC70-49EA-8F98-4D66AC52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187450"/>
            <a:ext cx="36988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itle 1">
            <a:extLst>
              <a:ext uri="{FF2B5EF4-FFF2-40B4-BE49-F238E27FC236}">
                <a16:creationId xmlns:a16="http://schemas.microsoft.com/office/drawing/2014/main" id="{7740B139-EFC4-4A46-A168-CBA521FF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CR 63 - Fish Creek Road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10483BD3-C366-42C5-B01B-DF76AE4BD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wrap="none" lIns="0" tIns="91440" rIns="0" bIns="91440"/>
          <a:lstStyle/>
          <a:p>
            <a:pPr eaLnBrk="1" hangingPunct="1"/>
            <a:r>
              <a:rPr lang="en-US" altLang="en-US" sz="4800"/>
              <a:t>CR 63 – Fish Creek Road</a:t>
            </a:r>
          </a:p>
        </p:txBody>
      </p:sp>
      <p:pic>
        <p:nvPicPr>
          <p:cNvPr id="24579" name="Picture 3" descr="R:\Proj\8079\Projects\Project #18 - Fish Creek Road Temp\Initial Repair\Construction\Photos\Construction\20131203_080749.jpg">
            <a:extLst>
              <a:ext uri="{FF2B5EF4-FFF2-40B4-BE49-F238E27FC236}">
                <a16:creationId xmlns:a16="http://schemas.microsoft.com/office/drawing/2014/main" id="{E02BC993-DDC4-4D3E-BFD2-80B12E92F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"/>
          <a:stretch>
            <a:fillRect/>
          </a:stretch>
        </p:blipFill>
        <p:spPr bwMode="auto">
          <a:xfrm>
            <a:off x="4724400" y="1165225"/>
            <a:ext cx="4267200" cy="3089275"/>
          </a:xfrm>
          <a:prstGeom prst="rect">
            <a:avLst/>
          </a:prstGeom>
          <a:noFill/>
          <a:ln w="9525">
            <a:solidFill>
              <a:srgbClr val="548D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5" descr="DSC_0405">
            <a:extLst>
              <a:ext uri="{FF2B5EF4-FFF2-40B4-BE49-F238E27FC236}">
                <a16:creationId xmlns:a16="http://schemas.microsoft.com/office/drawing/2014/main" id="{0B2DA0B5-8D67-4988-A139-9759393F4F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9" y="1143000"/>
            <a:ext cx="4170189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BE6687-13E1-4792-A63E-A50311311072}"/>
              </a:ext>
            </a:extLst>
          </p:cNvPr>
          <p:cNvSpPr txBox="1">
            <a:spLocks/>
          </p:cNvSpPr>
          <p:nvPr/>
        </p:nvSpPr>
        <p:spPr>
          <a:xfrm>
            <a:off x="130175" y="4430713"/>
            <a:ext cx="4572000" cy="22860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rgbClr val="32539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32539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32539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32539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32539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1200" dirty="0"/>
              <a:t>Numerous agencies to coordinate work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9600" dirty="0"/>
              <a:t>FEMA, FHWA, CDOT, DHSEM, Estes Park, Estes Valley Park &amp; </a:t>
            </a:r>
            <a:r>
              <a:rPr lang="en-US" sz="9600" dirty="0" err="1"/>
              <a:t>Rec</a:t>
            </a:r>
            <a:r>
              <a:rPr lang="en-US" sz="9600" dirty="0"/>
              <a:t> Dist., Upper Thompson Sanitation Dist.  </a:t>
            </a:r>
          </a:p>
          <a:p>
            <a:pPr fontAlgn="auto">
              <a:spcAft>
                <a:spcPts val="0"/>
              </a:spcAft>
              <a:defRPr/>
            </a:pPr>
            <a:endParaRPr lang="en-US" sz="9600" dirty="0"/>
          </a:p>
          <a:p>
            <a:pPr fontAlgn="auto">
              <a:spcAft>
                <a:spcPts val="0"/>
              </a:spcAft>
              <a:defRPr/>
            </a:pPr>
            <a:endParaRPr lang="en-US" sz="1200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582" name="Content Placeholder 2">
            <a:extLst>
              <a:ext uri="{FF2B5EF4-FFF2-40B4-BE49-F238E27FC236}">
                <a16:creationId xmlns:a16="http://schemas.microsoft.com/office/drawing/2014/main" id="{6CFFFFB7-E6D2-40CD-945F-AF4E14FAD0BF}"/>
              </a:ext>
            </a:extLst>
          </p:cNvPr>
          <p:cNvSpPr txBox="1">
            <a:spLocks/>
          </p:cNvSpPr>
          <p:nvPr/>
        </p:nvSpPr>
        <p:spPr bwMode="auto">
          <a:xfrm>
            <a:off x="4692650" y="4430713"/>
            <a:ext cx="4451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32539E"/>
                </a:solidFill>
              </a:rPr>
              <a:t>Utilities </a:t>
            </a:r>
          </a:p>
          <a:p>
            <a:pPr eaLnBrk="1" hangingPunct="1"/>
            <a:r>
              <a:rPr lang="en-US" altLang="en-US" sz="2800">
                <a:solidFill>
                  <a:srgbClr val="32539E"/>
                </a:solidFill>
              </a:rPr>
              <a:t>Road, Trail, Fish Creek Restoration</a:t>
            </a:r>
          </a:p>
          <a:p>
            <a:pPr eaLnBrk="1" hangingPunct="1"/>
            <a:r>
              <a:rPr lang="en-US" altLang="en-US" sz="2800">
                <a:solidFill>
                  <a:srgbClr val="32539E"/>
                </a:solidFill>
              </a:rPr>
              <a:t>$15 million cost estimate</a:t>
            </a:r>
          </a:p>
          <a:p>
            <a:pPr eaLnBrk="1" hangingPunct="1"/>
            <a:endParaRPr lang="en-US" altLang="en-US" sz="2400">
              <a:solidFill>
                <a:srgbClr val="32539E"/>
              </a:solidFill>
            </a:endParaRPr>
          </a:p>
          <a:p>
            <a:pPr eaLnBrk="1" hangingPunct="1"/>
            <a:endParaRPr lang="en-US" altLang="en-US" sz="2400">
              <a:solidFill>
                <a:srgbClr val="32539E"/>
              </a:solidFill>
            </a:endParaRPr>
          </a:p>
          <a:p>
            <a:pPr eaLnBrk="1" hangingPunct="1"/>
            <a:endParaRPr lang="en-US" altLang="en-US" sz="2400">
              <a:solidFill>
                <a:srgbClr val="32539E"/>
              </a:solidFill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FloodProjects1.gif">
            <a:extLst>
              <a:ext uri="{FF2B5EF4-FFF2-40B4-BE49-F238E27FC236}">
                <a16:creationId xmlns:a16="http://schemas.microsoft.com/office/drawing/2014/main" id="{B9729E14-C561-4300-94F1-04D5A9F29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3"/>
          <a:stretch>
            <a:fillRect/>
          </a:stretch>
        </p:blipFill>
        <p:spPr bwMode="auto">
          <a:xfrm>
            <a:off x="2090738" y="1039813"/>
            <a:ext cx="6927850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R:\Proj\8079\Public Outreach\transportation bulletins\CR 43 east of Glen Haven.jpg">
            <a:extLst>
              <a:ext uri="{FF2B5EF4-FFF2-40B4-BE49-F238E27FC236}">
                <a16:creationId xmlns:a16="http://schemas.microsoft.com/office/drawing/2014/main" id="{7756F0DA-0076-4E55-8040-E47712772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3" y="1233488"/>
            <a:ext cx="3881437" cy="25447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6628" name="Title 1">
            <a:extLst>
              <a:ext uri="{FF2B5EF4-FFF2-40B4-BE49-F238E27FC236}">
                <a16:creationId xmlns:a16="http://schemas.microsoft.com/office/drawing/2014/main" id="{A2E0A9FE-8BD0-488B-BE15-FB4812A2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CR 43 – Glen Haven Road</a:t>
            </a:r>
          </a:p>
        </p:txBody>
      </p:sp>
      <p:pic>
        <p:nvPicPr>
          <p:cNvPr id="26629" name="Picture 4" descr="R:\Proj\8079\Projects\Project #11 - CR 43 (Drake - Glen Haven)\Initial Repair\Construction\Photos\Pre-Construction\IMG_1133.JPG">
            <a:extLst>
              <a:ext uri="{FF2B5EF4-FFF2-40B4-BE49-F238E27FC236}">
                <a16:creationId xmlns:a16="http://schemas.microsoft.com/office/drawing/2014/main" id="{5DEB74F5-A686-4C7F-8F4C-1DE8B77A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2"/>
          <a:stretch>
            <a:fillRect/>
          </a:stretch>
        </p:blipFill>
        <p:spPr bwMode="auto">
          <a:xfrm>
            <a:off x="125413" y="4022725"/>
            <a:ext cx="38862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1BFD5F9D-8D38-4B77-9842-2A660D39E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CR 43 – Glen Haven Road</a:t>
            </a:r>
          </a:p>
        </p:txBody>
      </p:sp>
      <p:pic>
        <p:nvPicPr>
          <p:cNvPr id="27651" name="Content Placeholder 6" descr="141029_ClearandGrub.JPG">
            <a:extLst>
              <a:ext uri="{FF2B5EF4-FFF2-40B4-BE49-F238E27FC236}">
                <a16:creationId xmlns:a16="http://schemas.microsoft.com/office/drawing/2014/main" id="{B68FCE4F-4324-41A4-B158-8859FDEB9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75" y="1168400"/>
            <a:ext cx="4002088" cy="3001963"/>
          </a:xfrm>
        </p:spPr>
      </p:pic>
      <p:sp>
        <p:nvSpPr>
          <p:cNvPr id="27652" name="Content Placeholder 2">
            <a:extLst>
              <a:ext uri="{FF2B5EF4-FFF2-40B4-BE49-F238E27FC236}">
                <a16:creationId xmlns:a16="http://schemas.microsoft.com/office/drawing/2014/main" id="{59C57558-0892-4657-BAF0-4A83FE9A0E35}"/>
              </a:ext>
            </a:extLst>
          </p:cNvPr>
          <p:cNvSpPr txBox="1">
            <a:spLocks/>
          </p:cNvSpPr>
          <p:nvPr/>
        </p:nvSpPr>
        <p:spPr bwMode="auto">
          <a:xfrm>
            <a:off x="160338" y="4260850"/>
            <a:ext cx="41306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700" dirty="0">
                <a:solidFill>
                  <a:srgbClr val="32539E"/>
                </a:solidFill>
              </a:rPr>
              <a:t>10.5 miles of road</a:t>
            </a:r>
          </a:p>
          <a:p>
            <a:pPr eaLnBrk="1" hangingPunct="1"/>
            <a:r>
              <a:rPr lang="en-US" altLang="en-US" sz="2700" dirty="0">
                <a:solidFill>
                  <a:srgbClr val="32539E"/>
                </a:solidFill>
              </a:rPr>
              <a:t>8 new structures</a:t>
            </a:r>
          </a:p>
          <a:p>
            <a:pPr eaLnBrk="1" hangingPunct="1"/>
            <a:r>
              <a:rPr lang="en-US" altLang="en-US" sz="2700" dirty="0">
                <a:solidFill>
                  <a:srgbClr val="32539E"/>
                </a:solidFill>
              </a:rPr>
              <a:t>$40 million cost estimate</a:t>
            </a:r>
          </a:p>
          <a:p>
            <a:pPr eaLnBrk="1" hangingPunct="1"/>
            <a:endParaRPr lang="en-US" altLang="en-US" sz="1200" dirty="0">
              <a:solidFill>
                <a:srgbClr val="32539E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32539E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32539E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32539E"/>
              </a:solidFill>
            </a:endParaRPr>
          </a:p>
        </p:txBody>
      </p:sp>
      <p:pic>
        <p:nvPicPr>
          <p:cNvPr id="27653" name="Picture 10" descr="150129_HomePageCover.jpg">
            <a:extLst>
              <a:ext uri="{FF2B5EF4-FFF2-40B4-BE49-F238E27FC236}">
                <a16:creationId xmlns:a16="http://schemas.microsoft.com/office/drawing/2014/main" id="{9AA56F14-9637-4A9A-BEEC-75DB1E635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158875"/>
            <a:ext cx="4500563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5">
            <a:extLst>
              <a:ext uri="{FF2B5EF4-FFF2-40B4-BE49-F238E27FC236}">
                <a16:creationId xmlns:a16="http://schemas.microsoft.com/office/drawing/2014/main" id="{0A7D6921-B69A-4852-8BF7-8CE49FEB8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4179888"/>
            <a:ext cx="4703762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700" dirty="0">
                <a:solidFill>
                  <a:srgbClr val="32539E"/>
                </a:solidFill>
              </a:rPr>
              <a:t>Central Federal Lands (CFL) design &amp; construction oversight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700" dirty="0">
                <a:solidFill>
                  <a:srgbClr val="32539E"/>
                </a:solidFill>
              </a:rPr>
              <a:t>Larimer County provided project management &amp; acquired right-of-way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377B-E0A7-4A5B-83FC-9C7DBCAB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17766-CEA2-4234-8DB2-59EC3EADA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with other government agencies to collaborate on Regional Transportation</a:t>
            </a:r>
          </a:p>
          <a:p>
            <a:r>
              <a:rPr lang="en-US" dirty="0"/>
              <a:t>CDOT, Berthoud, Loveland, Fort Collins, Wellington, Estes Park, Windsor, </a:t>
            </a:r>
            <a:r>
              <a:rPr lang="en-US" dirty="0" err="1"/>
              <a:t>Timnath</a:t>
            </a:r>
            <a:r>
              <a:rPr lang="en-US" dirty="0"/>
              <a:t>, Berthoud, Johnstown</a:t>
            </a:r>
          </a:p>
          <a:p>
            <a:r>
              <a:rPr lang="en-US" dirty="0"/>
              <a:t>Possibly proposing a sales tax in November 2019 ballot to fund regional road needs.</a:t>
            </a:r>
          </a:p>
        </p:txBody>
      </p:sp>
    </p:spTree>
    <p:extLst>
      <p:ext uri="{BB962C8B-B14F-4D97-AF65-F5344CB8AC3E}">
        <p14:creationId xmlns:p14="http://schemas.microsoft.com/office/powerpoint/2010/main" val="3186709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645C22-E687-4E50-8E00-2A34D46983B5}"/>
              </a:ext>
            </a:extLst>
          </p:cNvPr>
          <p:cNvSpPr txBox="1">
            <a:spLocks/>
          </p:cNvSpPr>
          <p:nvPr/>
        </p:nvSpPr>
        <p:spPr>
          <a:xfrm>
            <a:off x="4572000" y="284681"/>
            <a:ext cx="4188823" cy="1178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/>
              <a:t>Regional Project List: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6ABD78-1B34-455C-BF76-13EB52B2BAB0}"/>
              </a:ext>
            </a:extLst>
          </p:cNvPr>
          <p:cNvSpPr/>
          <p:nvPr/>
        </p:nvSpPr>
        <p:spPr>
          <a:xfrm>
            <a:off x="3892731" y="6540137"/>
            <a:ext cx="807331" cy="31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A76522-7877-42EF-9DF3-8D6A032C6878}"/>
              </a:ext>
            </a:extLst>
          </p:cNvPr>
          <p:cNvSpPr/>
          <p:nvPr/>
        </p:nvSpPr>
        <p:spPr>
          <a:xfrm>
            <a:off x="4918878" y="1765560"/>
            <a:ext cx="930063" cy="923330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</a:rPr>
              <a:t>43</a:t>
            </a:r>
            <a:endParaRPr lang="en-US" sz="2800" b="0" cap="none" spc="0" dirty="0">
              <a:ln w="0"/>
              <a:solidFill>
                <a:schemeClr val="bg1"/>
              </a:solidFill>
              <a:latin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A34C05-5864-447C-AB46-A42E6946D10A}"/>
              </a:ext>
            </a:extLst>
          </p:cNvPr>
          <p:cNvSpPr txBox="1"/>
          <p:nvPr/>
        </p:nvSpPr>
        <p:spPr>
          <a:xfrm>
            <a:off x="5764424" y="1965615"/>
            <a:ext cx="1862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</a:rPr>
              <a:t>Projects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FC80DE-1D81-4099-994E-0999E68D588E}"/>
              </a:ext>
            </a:extLst>
          </p:cNvPr>
          <p:cNvSpPr/>
          <p:nvPr/>
        </p:nvSpPr>
        <p:spPr>
          <a:xfrm>
            <a:off x="4937111" y="2958974"/>
            <a:ext cx="886781" cy="923330"/>
          </a:xfrm>
          <a:prstGeom prst="rect">
            <a:avLst/>
          </a:prstGeom>
          <a:solidFill>
            <a:schemeClr val="accent4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</a:rPr>
              <a:t>10</a:t>
            </a:r>
            <a:endParaRPr lang="en-US" sz="2800" b="0" cap="none" spc="0" dirty="0">
              <a:ln w="0"/>
              <a:solidFill>
                <a:schemeClr val="bg1"/>
              </a:solidFill>
              <a:latin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C80C19-26EB-4EFB-8EE3-26DBEB4FD1FD}"/>
              </a:ext>
            </a:extLst>
          </p:cNvPr>
          <p:cNvSpPr txBox="1"/>
          <p:nvPr/>
        </p:nvSpPr>
        <p:spPr>
          <a:xfrm>
            <a:off x="5839288" y="2958974"/>
            <a:ext cx="2246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</a:rPr>
              <a:t>Submitting Agencies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BC3C08-06A5-4573-8C26-BBD2A3E895E7}"/>
              </a:ext>
            </a:extLst>
          </p:cNvPr>
          <p:cNvSpPr/>
          <p:nvPr/>
        </p:nvSpPr>
        <p:spPr>
          <a:xfrm>
            <a:off x="4897035" y="4152388"/>
            <a:ext cx="2260555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</a:rPr>
              <a:t>$542M</a:t>
            </a:r>
            <a:endParaRPr lang="en-US" sz="2800" b="0" cap="none" spc="0" dirty="0">
              <a:ln w="0"/>
              <a:solidFill>
                <a:schemeClr val="bg1"/>
              </a:solidFill>
              <a:latin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7B1058-F256-42C5-B536-8AE27D6DC87A}"/>
              </a:ext>
            </a:extLst>
          </p:cNvPr>
          <p:cNvSpPr txBox="1"/>
          <p:nvPr/>
        </p:nvSpPr>
        <p:spPr>
          <a:xfrm>
            <a:off x="7095920" y="4352443"/>
            <a:ext cx="176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</a:rPr>
              <a:t>Total Cost</a:t>
            </a:r>
          </a:p>
        </p:txBody>
      </p: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D32CA187-2489-47C6-8BC2-043613050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6" y="0"/>
            <a:ext cx="460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97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377B-E0A7-4A5B-83FC-9C7DBCABB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4659"/>
          </a:xfrm>
        </p:spPr>
        <p:txBody>
          <a:bodyPr/>
          <a:lstStyle/>
          <a:p>
            <a:r>
              <a:rPr lang="en-US" dirty="0"/>
              <a:t>Unique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17766-CEA2-4234-8DB2-59EC3EADA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9298"/>
            <a:ext cx="7301620" cy="2716024"/>
          </a:xfrm>
        </p:spPr>
        <p:txBody>
          <a:bodyPr/>
          <a:lstStyle/>
          <a:p>
            <a:r>
              <a:rPr lang="en-US" dirty="0"/>
              <a:t>Water distribution projects.</a:t>
            </a:r>
          </a:p>
          <a:p>
            <a:pPr lvl="1"/>
            <a:r>
              <a:rPr lang="en-US" dirty="0"/>
              <a:t>Thornton Pipeline</a:t>
            </a:r>
          </a:p>
          <a:p>
            <a:pPr lvl="1"/>
            <a:r>
              <a:rPr lang="en-US" dirty="0"/>
              <a:t>NISP (Northern Integrated Supply Project)</a:t>
            </a:r>
          </a:p>
          <a:p>
            <a:r>
              <a:rPr lang="en-US" dirty="0"/>
              <a:t> Boxelder Stormwater Basin</a:t>
            </a:r>
          </a:p>
          <a:p>
            <a:r>
              <a:rPr lang="en-US" dirty="0"/>
              <a:t> Special Event Permits</a:t>
            </a:r>
          </a:p>
          <a:p>
            <a:endParaRPr lang="en-US" dirty="0"/>
          </a:p>
        </p:txBody>
      </p:sp>
      <p:pic>
        <p:nvPicPr>
          <p:cNvPr id="4" name="Picture 4" descr="http://photos.denverpost.com/files/2013/08/thumb-devilsgulch.jpg">
            <a:extLst>
              <a:ext uri="{FF2B5EF4-FFF2-40B4-BE49-F238E27FC236}">
                <a16:creationId xmlns:a16="http://schemas.microsoft.com/office/drawing/2014/main" id="{344A5F5F-FA61-449D-8D04-8DD184B09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069" y="3655321"/>
            <a:ext cx="5004851" cy="281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227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2F574529-0C82-4A75-AD4A-F50E1555B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367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Contact Information</a:t>
            </a:r>
            <a:br>
              <a:rPr lang="en-US" altLang="en-US" sz="4800"/>
            </a:br>
            <a:r>
              <a:rPr lang="en-US" altLang="en-US" sz="4800"/>
              <a:t>Engineering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0A7B3-3DDA-4B71-BAF9-DE4D0F35A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58938"/>
            <a:ext cx="5654675" cy="452596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500" dirty="0">
                <a:hlinkClick r:id="rId2"/>
              </a:rPr>
              <a:t>http://larimer.org/engineering</a:t>
            </a:r>
            <a:endParaRPr lang="en-US" sz="3500" dirty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500" b="1" dirty="0"/>
              <a:t>Phone / Fax</a:t>
            </a:r>
            <a:br>
              <a:rPr lang="en-US" sz="3500" dirty="0"/>
            </a:br>
            <a:r>
              <a:rPr lang="en-US" sz="3500" dirty="0"/>
              <a:t>(970) 498-5700</a:t>
            </a:r>
            <a:br>
              <a:rPr lang="en-US" sz="3500" dirty="0"/>
            </a:br>
            <a:r>
              <a:rPr lang="en-US" sz="3500" dirty="0"/>
              <a:t>(970) 498-7986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b="1" dirty="0"/>
              <a:t> </a:t>
            </a:r>
            <a:endParaRPr lang="en-US" sz="3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500" b="1" dirty="0"/>
              <a:t>Office Hours</a:t>
            </a:r>
            <a:br>
              <a:rPr lang="en-US" sz="3500" dirty="0"/>
            </a:br>
            <a:r>
              <a:rPr lang="en-US" sz="3500" dirty="0"/>
              <a:t>8:00 a.m. - 4:30 pm</a:t>
            </a:r>
            <a:br>
              <a:rPr lang="en-US" sz="3500" dirty="0"/>
            </a:br>
            <a:r>
              <a:rPr lang="en-US" sz="3500" dirty="0"/>
              <a:t>Monday - Friday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 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2772" name="Picture 3" descr="CR 29 &amp; CR 22H Bridge Before.jpg">
            <a:extLst>
              <a:ext uri="{FF2B5EF4-FFF2-40B4-BE49-F238E27FC236}">
                <a16:creationId xmlns:a16="http://schemas.microsoft.com/office/drawing/2014/main" id="{E2D03114-562C-4ECD-9464-5F3C76BB1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2239963"/>
            <a:ext cx="52292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id="{FB2DA96C-974F-4D20-AE47-F190C8F6F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Capital Projects</a:t>
            </a:r>
          </a:p>
        </p:txBody>
      </p:sp>
      <p:pic>
        <p:nvPicPr>
          <p:cNvPr id="5123" name="Picture 2" descr="S:\Public Works\PW Communications Team\LC 101 - County College\County College 2015\Engineering Presentation\CR 30 Roundabout.jpg">
            <a:extLst>
              <a:ext uri="{FF2B5EF4-FFF2-40B4-BE49-F238E27FC236}">
                <a16:creationId xmlns:a16="http://schemas.microsoft.com/office/drawing/2014/main" id="{7A71D1E9-ECA3-4D1E-ADE3-C9E713D8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r="12212"/>
          <a:stretch>
            <a:fillRect/>
          </a:stretch>
        </p:blipFill>
        <p:spPr bwMode="auto">
          <a:xfrm>
            <a:off x="211138" y="900113"/>
            <a:ext cx="87725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>
            <a:extLst>
              <a:ext uri="{FF2B5EF4-FFF2-40B4-BE49-F238E27FC236}">
                <a16:creationId xmlns:a16="http://schemas.microsoft.com/office/drawing/2014/main" id="{BA4DD7F7-D36B-4ABF-80F1-B569641E0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5630863"/>
            <a:ext cx="302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Add KYLE’s drwg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5125" name="Picture 5" descr="S:\Public Works\PW Communications Team\LC 101 - County College\County College 2015\Engineering Presentation\Double roundabout drwg.jpg">
            <a:extLst>
              <a:ext uri="{FF2B5EF4-FFF2-40B4-BE49-F238E27FC236}">
                <a16:creationId xmlns:a16="http://schemas.microsoft.com/office/drawing/2014/main" id="{36ED4DC8-7A4A-47B7-9A5C-FBD5E8E41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3" b="18742"/>
          <a:stretch>
            <a:fillRect/>
          </a:stretch>
        </p:blipFill>
        <p:spPr bwMode="auto">
          <a:xfrm>
            <a:off x="1739900" y="4443413"/>
            <a:ext cx="5148263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5">
            <a:extLst>
              <a:ext uri="{FF2B5EF4-FFF2-40B4-BE49-F238E27FC236}">
                <a16:creationId xmlns:a16="http://schemas.microsoft.com/office/drawing/2014/main" id="{520DF77C-EF86-4F0D-977E-0F08DD067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513" y="5395913"/>
            <a:ext cx="5127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latin typeface="Arial" panose="020B0604020202020204" pitchFamily="34" charset="0"/>
              </a:rPr>
              <a:t>CR 30</a:t>
            </a:r>
          </a:p>
        </p:txBody>
      </p:sp>
      <p:sp>
        <p:nvSpPr>
          <p:cNvPr id="5127" name="TextBox 6">
            <a:extLst>
              <a:ext uri="{FF2B5EF4-FFF2-40B4-BE49-F238E27FC236}">
                <a16:creationId xmlns:a16="http://schemas.microsoft.com/office/drawing/2014/main" id="{DA542B9B-942C-44E3-9747-2C1815A1648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168900" y="4800600"/>
            <a:ext cx="9032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latin typeface="Arial" panose="020B0604020202020204" pitchFamily="34" charset="0"/>
              </a:rPr>
              <a:t>Timberline Rd</a:t>
            </a:r>
          </a:p>
        </p:txBody>
      </p:sp>
      <p:sp>
        <p:nvSpPr>
          <p:cNvPr id="5128" name="TextBox 7">
            <a:extLst>
              <a:ext uri="{FF2B5EF4-FFF2-40B4-BE49-F238E27FC236}">
                <a16:creationId xmlns:a16="http://schemas.microsoft.com/office/drawing/2014/main" id="{884A3B08-710A-4463-93E8-D5FD3353EEE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990725" y="6146801"/>
            <a:ext cx="1038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latin typeface="Arial" panose="020B0604020202020204" pitchFamily="34" charset="0"/>
              </a:rPr>
              <a:t>Boise Ave (CR 11C)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>
            <a:extLst>
              <a:ext uri="{FF2B5EF4-FFF2-40B4-BE49-F238E27FC236}">
                <a16:creationId xmlns:a16="http://schemas.microsoft.com/office/drawing/2014/main" id="{5B716955-FC29-4550-BC12-910D50CE4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Capital Projects</a:t>
            </a:r>
          </a:p>
        </p:txBody>
      </p:sp>
      <p:pic>
        <p:nvPicPr>
          <p:cNvPr id="6147" name="Picture 4">
            <a:extLst>
              <a:ext uri="{FF2B5EF4-FFF2-40B4-BE49-F238E27FC236}">
                <a16:creationId xmlns:a16="http://schemas.microsoft.com/office/drawing/2014/main" id="{77531C46-627A-4579-B0CA-66425D19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r="13672" b="22667"/>
          <a:stretch>
            <a:fillRect/>
          </a:stretch>
        </p:blipFill>
        <p:spPr bwMode="auto">
          <a:xfrm>
            <a:off x="3395663" y="3756025"/>
            <a:ext cx="56181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>
            <a:extLst>
              <a:ext uri="{FF2B5EF4-FFF2-40B4-BE49-F238E27FC236}">
                <a16:creationId xmlns:a16="http://schemas.microsoft.com/office/drawing/2014/main" id="{3C58D1C2-4976-4207-8C03-72018B96E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17738" r="1778"/>
          <a:stretch>
            <a:fillRect/>
          </a:stretch>
        </p:blipFill>
        <p:spPr bwMode="auto">
          <a:xfrm>
            <a:off x="3386138" y="893763"/>
            <a:ext cx="5627687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>
            <a:extLst>
              <a:ext uri="{FF2B5EF4-FFF2-40B4-BE49-F238E27FC236}">
                <a16:creationId xmlns:a16="http://schemas.microsoft.com/office/drawing/2014/main" id="{505B56C8-038D-467E-8E39-69E21150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r="6401"/>
          <a:stretch>
            <a:fillRect/>
          </a:stretch>
        </p:blipFill>
        <p:spPr bwMode="auto">
          <a:xfrm>
            <a:off x="141288" y="904875"/>
            <a:ext cx="31337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37B58E7B-CE89-4140-82A4-A12173E42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Capital Projects</a:t>
            </a:r>
          </a:p>
        </p:txBody>
      </p:sp>
      <p:pic>
        <p:nvPicPr>
          <p:cNvPr id="7171" name="Content Placeholder 4">
            <a:extLst>
              <a:ext uri="{FF2B5EF4-FFF2-40B4-BE49-F238E27FC236}">
                <a16:creationId xmlns:a16="http://schemas.microsoft.com/office/drawing/2014/main" id="{23A824AF-2F83-40C8-90C8-BDB0F8E0C8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85725" y="4152900"/>
            <a:ext cx="4587875" cy="2581275"/>
          </a:xfrm>
        </p:spPr>
      </p:pic>
      <p:pic>
        <p:nvPicPr>
          <p:cNvPr id="7172" name="Content Placeholder 5">
            <a:extLst>
              <a:ext uri="{FF2B5EF4-FFF2-40B4-BE49-F238E27FC236}">
                <a16:creationId xmlns:a16="http://schemas.microsoft.com/office/drawing/2014/main" id="{B869339D-6443-494A-B1DF-D5C748B80D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85725" y="1535113"/>
            <a:ext cx="4462463" cy="2511425"/>
          </a:xfrm>
        </p:spPr>
      </p:pic>
      <p:pic>
        <p:nvPicPr>
          <p:cNvPr id="7173" name="Picture 6">
            <a:extLst>
              <a:ext uri="{FF2B5EF4-FFF2-40B4-BE49-F238E27FC236}">
                <a16:creationId xmlns:a16="http://schemas.microsoft.com/office/drawing/2014/main" id="{BA482F0C-2ED4-4BDD-BF90-34567B76F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1524000"/>
            <a:ext cx="4481513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5A90B-FAAF-41BD-81C4-ADC8401382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53" t="14201" r="17063"/>
          <a:stretch/>
        </p:blipFill>
        <p:spPr>
          <a:xfrm>
            <a:off x="4572000" y="4152899"/>
            <a:ext cx="4728399" cy="25701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FA4B58-A244-44CE-BB71-364A7608F71D}"/>
              </a:ext>
            </a:extLst>
          </p:cNvPr>
          <p:cNvCxnSpPr/>
          <p:nvPr/>
        </p:nvCxnSpPr>
        <p:spPr>
          <a:xfrm>
            <a:off x="4548188" y="4152899"/>
            <a:ext cx="23812" cy="26289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S:\Public Works\PW Communications Team\Picture Public Works\Engineering\Joe\eng - joe (1).JPG">
            <a:extLst>
              <a:ext uri="{FF2B5EF4-FFF2-40B4-BE49-F238E27FC236}">
                <a16:creationId xmlns:a16="http://schemas.microsoft.com/office/drawing/2014/main" id="{8863709F-3CAB-4747-A9AE-147ADF54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3"/>
          <a:stretch>
            <a:fillRect/>
          </a:stretch>
        </p:blipFill>
        <p:spPr bwMode="auto">
          <a:xfrm>
            <a:off x="4092575" y="1809750"/>
            <a:ext cx="34099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>
            <a:extLst>
              <a:ext uri="{FF2B5EF4-FFF2-40B4-BE49-F238E27FC236}">
                <a16:creationId xmlns:a16="http://schemas.microsoft.com/office/drawing/2014/main" id="{18D556E2-8938-4E89-B32B-2C5E66D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Transportation Planning/Operations</a:t>
            </a:r>
          </a:p>
        </p:txBody>
      </p:sp>
      <p:sp>
        <p:nvSpPr>
          <p:cNvPr id="8196" name="Content Placeholder 2">
            <a:extLst>
              <a:ext uri="{FF2B5EF4-FFF2-40B4-BE49-F238E27FC236}">
                <a16:creationId xmlns:a16="http://schemas.microsoft.com/office/drawing/2014/main" id="{CB5B5C38-D0E9-44A0-8726-5383F67D2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25" y="1265238"/>
            <a:ext cx="8229600" cy="2271712"/>
          </a:xfrm>
        </p:spPr>
        <p:txBody>
          <a:bodyPr/>
          <a:lstStyle/>
          <a:p>
            <a:pPr eaLnBrk="1" hangingPunct="1"/>
            <a:r>
              <a:rPr lang="en-US" altLang="en-US"/>
              <a:t>Transportation Master Plan</a:t>
            </a:r>
          </a:p>
          <a:p>
            <a:pPr eaLnBrk="1" hangingPunct="1"/>
            <a:r>
              <a:rPr lang="en-US" altLang="en-US"/>
              <a:t>Safety Report</a:t>
            </a:r>
          </a:p>
          <a:p>
            <a:pPr eaLnBrk="1" hangingPunct="1"/>
            <a:r>
              <a:rPr lang="en-US" altLang="en-US"/>
              <a:t>Signing and Striping</a:t>
            </a:r>
          </a:p>
          <a:p>
            <a:pPr eaLnBrk="1" hangingPunct="1"/>
            <a:r>
              <a:rPr lang="en-US" altLang="en-US"/>
              <a:t>Speed Studies</a:t>
            </a:r>
          </a:p>
          <a:p>
            <a:pPr eaLnBrk="1" hangingPunct="1"/>
            <a:endParaRPr lang="en-US" altLang="en-US"/>
          </a:p>
        </p:txBody>
      </p:sp>
      <p:pic>
        <p:nvPicPr>
          <p:cNvPr id="8197" name="Picture 4" descr="R:\Data\TRAFFIC\safety_program\LTAP show us application\photos\LC LCSP - flashing stop.jpg">
            <a:extLst>
              <a:ext uri="{FF2B5EF4-FFF2-40B4-BE49-F238E27FC236}">
                <a16:creationId xmlns:a16="http://schemas.microsoft.com/office/drawing/2014/main" id="{591F119F-7610-464B-9331-C38FB86F2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6" r="7025"/>
          <a:stretch>
            <a:fillRect/>
          </a:stretch>
        </p:blipFill>
        <p:spPr bwMode="auto">
          <a:xfrm>
            <a:off x="7086600" y="3152775"/>
            <a:ext cx="191135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 descr="CR 27 - Narrows-Barricade.jpg">
            <a:extLst>
              <a:ext uri="{FF2B5EF4-FFF2-40B4-BE49-F238E27FC236}">
                <a16:creationId xmlns:a16="http://schemas.microsoft.com/office/drawing/2014/main" id="{4C22E21E-6DB3-4872-86A7-F65A92433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 t="17113" r="22871"/>
          <a:stretch>
            <a:fillRect/>
          </a:stretch>
        </p:blipFill>
        <p:spPr bwMode="auto">
          <a:xfrm>
            <a:off x="187325" y="4198938"/>
            <a:ext cx="29098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" descr="R:\Data\TRAFFIC\TrafficCalming\photos\CherrySign1.jpg">
            <a:extLst>
              <a:ext uri="{FF2B5EF4-FFF2-40B4-BE49-F238E27FC236}">
                <a16:creationId xmlns:a16="http://schemas.microsoft.com/office/drawing/2014/main" id="{BD9497A2-0800-405E-BB84-0B396D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r="11365" b="18182"/>
          <a:stretch>
            <a:fillRect/>
          </a:stretch>
        </p:blipFill>
        <p:spPr bwMode="auto">
          <a:xfrm>
            <a:off x="3179763" y="4192588"/>
            <a:ext cx="383698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>
            <a:extLst>
              <a:ext uri="{FF2B5EF4-FFF2-40B4-BE49-F238E27FC236}">
                <a16:creationId xmlns:a16="http://schemas.microsoft.com/office/drawing/2014/main" id="{18D556E2-8938-4E89-B32B-2C5E66D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 dirty="0"/>
              <a:t>Traffic Safety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C52CCB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497591"/>
              </p:ext>
            </p:extLst>
          </p:nvPr>
        </p:nvGraphicFramePr>
        <p:xfrm>
          <a:off x="818942" y="1063264"/>
          <a:ext cx="7552060" cy="531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C62CCB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9396842"/>
              </p:ext>
            </p:extLst>
          </p:nvPr>
        </p:nvGraphicFramePr>
        <p:xfrm>
          <a:off x="818942" y="5123467"/>
          <a:ext cx="7552060" cy="1847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180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>
            <a:extLst>
              <a:ext uri="{FF2B5EF4-FFF2-40B4-BE49-F238E27FC236}">
                <a16:creationId xmlns:a16="http://schemas.microsoft.com/office/drawing/2014/main" id="{18D556E2-8938-4E89-B32B-2C5E66D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 dirty="0"/>
              <a:t>Traffic Safety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19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062626"/>
              </p:ext>
            </p:extLst>
          </p:nvPr>
        </p:nvGraphicFramePr>
        <p:xfrm>
          <a:off x="443060" y="1046375"/>
          <a:ext cx="8257880" cy="5363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7604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>
            <a:extLst>
              <a:ext uri="{FF2B5EF4-FFF2-40B4-BE49-F238E27FC236}">
                <a16:creationId xmlns:a16="http://schemas.microsoft.com/office/drawing/2014/main" id="{18D556E2-8938-4E89-B32B-2C5E66D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 dirty="0"/>
              <a:t>Traffic Safety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A00-00001B37C0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4626076"/>
              </p:ext>
            </p:extLst>
          </p:nvPr>
        </p:nvGraphicFramePr>
        <p:xfrm>
          <a:off x="433634" y="1225485"/>
          <a:ext cx="8371002" cy="5288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4375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6078</TotalTime>
  <Words>559</Words>
  <Application>Microsoft Office PowerPoint</Application>
  <PresentationFormat>On-screen Show (4:3)</PresentationFormat>
  <Paragraphs>160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Nirmala UI Semilight</vt:lpstr>
      <vt:lpstr>Office Theme</vt:lpstr>
      <vt:lpstr>PowerPoint Presentation</vt:lpstr>
      <vt:lpstr>Who We Are &amp; What We Do</vt:lpstr>
      <vt:lpstr>PowerPoint Presentation</vt:lpstr>
      <vt:lpstr>PowerPoint Presentation</vt:lpstr>
      <vt:lpstr>Capital Projects</vt:lpstr>
      <vt:lpstr>Transportation Planning/Operations</vt:lpstr>
      <vt:lpstr>Traffic Safety</vt:lpstr>
      <vt:lpstr>Traffic Safety</vt:lpstr>
      <vt:lpstr>Traffic Safety</vt:lpstr>
      <vt:lpstr>Development Review &amp; Floodplain Administration</vt:lpstr>
      <vt:lpstr>Public Improvement Districts </vt:lpstr>
      <vt:lpstr>Surveying &amp; Land Agents</vt:lpstr>
      <vt:lpstr>Construction Management</vt:lpstr>
      <vt:lpstr>PowerPoint Presentation</vt:lpstr>
      <vt:lpstr>PowerPoint Presentation</vt:lpstr>
      <vt:lpstr>PowerPoint Presentation</vt:lpstr>
      <vt:lpstr>Natural Disasters</vt:lpstr>
      <vt:lpstr>Natural Disasters – continued</vt:lpstr>
      <vt:lpstr>PowerPoint Presentation</vt:lpstr>
      <vt:lpstr>Unprecedented Countywide Damage</vt:lpstr>
      <vt:lpstr>CR 63 - Fish Creek Road</vt:lpstr>
      <vt:lpstr>CR 63 – Fish Creek Road</vt:lpstr>
      <vt:lpstr>CR 43 – Glen Haven Road</vt:lpstr>
      <vt:lpstr>CR 43 – Glen Haven Road</vt:lpstr>
      <vt:lpstr>Regional Transportation</vt:lpstr>
      <vt:lpstr>PowerPoint Presentation</vt:lpstr>
      <vt:lpstr>Unique Projects</vt:lpstr>
      <vt:lpstr>Contact Information Engineering Department</vt:lpstr>
    </vt:vector>
  </TitlesOfParts>
  <Company>Larimer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Michelle Jenkins</dc:creator>
  <cp:lastModifiedBy>Rusty McDaniel</cp:lastModifiedBy>
  <cp:revision>166</cp:revision>
  <dcterms:created xsi:type="dcterms:W3CDTF">2015-05-12T20:56:32Z</dcterms:created>
  <dcterms:modified xsi:type="dcterms:W3CDTF">2019-05-16T18:19:16Z</dcterms:modified>
</cp:coreProperties>
</file>