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70" r:id="rId3"/>
    <p:sldId id="273" r:id="rId4"/>
    <p:sldId id="274" r:id="rId5"/>
    <p:sldId id="276" r:id="rId6"/>
    <p:sldId id="277" r:id="rId7"/>
    <p:sldId id="278" r:id="rId8"/>
    <p:sldId id="275" r:id="rId9"/>
    <p:sldId id="280" r:id="rId10"/>
    <p:sldId id="279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E5330"/>
    <a:srgbClr val="404040"/>
    <a:srgbClr val="E5D7B9"/>
    <a:srgbClr val="D3BC87"/>
    <a:srgbClr val="FFFFFF"/>
    <a:srgbClr val="D39E87"/>
    <a:srgbClr val="F2A900"/>
    <a:srgbClr val="005A70"/>
    <a:srgbClr val="99B5C1"/>
    <a:srgbClr val="A899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3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2385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0782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9956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0974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12175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875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588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34156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8493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5757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FEA4E7-593E-4633-B671-B65FB1275793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17DA21-2550-4917-8EED-1CEEC72F8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2606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EA4E7-593E-4633-B671-B65FB1275793}" type="datetimeFigureOut">
              <a:rPr lang="en-US" smtClean="0"/>
              <a:t>5/10/2018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17DA21-2550-4917-8EED-1CEEC72F81C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679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E5D7B9">
              <a:alpha val="49804"/>
            </a:srgbClr>
          </a:solidFill>
          <a:ln>
            <a:solidFill>
              <a:srgbClr val="E5D7B9">
                <a:alpha val="50196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2224216"/>
            <a:ext cx="9144000" cy="79907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444827" y="2216475"/>
            <a:ext cx="1699173" cy="814552"/>
          </a:xfrm>
          <a:prstGeom prst="rect">
            <a:avLst/>
          </a:prstGeom>
          <a:solidFill>
            <a:srgbClr val="40404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-1" y="4110682"/>
            <a:ext cx="6384171" cy="594770"/>
          </a:xfrm>
          <a:prstGeom prst="rect">
            <a:avLst/>
          </a:prstGeom>
          <a:solidFill>
            <a:srgbClr val="9E5330"/>
          </a:solidFill>
          <a:ln>
            <a:solidFill>
              <a:srgbClr val="E5D7B9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dirty="0">
              <a:solidFill>
                <a:srgbClr val="09483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Picture 10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6629" y="2296362"/>
            <a:ext cx="1184780" cy="604346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443116" y="2224215"/>
            <a:ext cx="68814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</a:t>
            </a:r>
            <a:r>
              <a:rPr lang="en-US" sz="2400" cap="all" baseline="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The Ranch events complex</a:t>
            </a:r>
            <a:endParaRPr lang="en-US" sz="2400" cap="all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80" t="27945" r="13637" b="49656"/>
          <a:stretch/>
        </p:blipFill>
        <p:spPr>
          <a:xfrm>
            <a:off x="6384170" y="4123368"/>
            <a:ext cx="2758963" cy="582083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401707" y="4237405"/>
            <a:ext cx="6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cap="all" dirty="0">
                <a:ln>
                  <a:solidFill>
                    <a:srgbClr val="FFFFFF"/>
                  </a:solidFill>
                </a:ln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May 10, 2018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220694" y="3038769"/>
            <a:ext cx="8925035" cy="1076064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Larimer county college 101</a:t>
            </a: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222422" cy="685800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11818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ranch events complex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13038" y="1984855"/>
            <a:ext cx="8428290" cy="466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Special Revenue Fund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tax .015 on every $100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Generate over $9M in 2017 for bond payment, operations and future capital investment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$11M in reserves for future capital expansion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tax extended by voters in 2017 for another 20 years</a:t>
            </a:r>
          </a:p>
          <a:p>
            <a:r>
              <a:rPr lang="en-US" sz="3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Master plan 	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Analysis of options and define schedule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 on future generations</a:t>
            </a:r>
          </a:p>
          <a:p>
            <a:pPr marL="0" lvl="0" indent="0">
              <a:buNone/>
            </a:pPr>
            <a:endParaRPr lang="en-US" sz="3000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4" indent="0">
              <a:buClr>
                <a:srgbClr val="9E5330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348681" y="1974783"/>
            <a:ext cx="2586681" cy="466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Clr>
                <a:srgbClr val="9E5330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4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6318422" y="1984855"/>
            <a:ext cx="2586681" cy="466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67262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US" sz="3000" dirty="0">
              <a:solidFill>
                <a:srgbClr val="40404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ranch events complex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457200" y="2172138"/>
            <a:ext cx="8229600" cy="39540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Clr>
                <a:srgbClr val="9E5330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A58EB46-4BAB-4101-8D2F-5CF462A491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6" y="1780625"/>
            <a:ext cx="8970394" cy="50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35796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us: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ranch events complex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313038" y="1984855"/>
            <a:ext cx="8428290" cy="466891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County owned and operated facility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Opened in September 2003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243 acre site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Four buildings on campus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800,000 event attendance</a:t>
            </a:r>
          </a:p>
          <a:p>
            <a:r>
              <a:rPr lang="en-US" sz="3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Facility creates over 350 full and part time jobs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sales and planning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Event operations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Sales and marketing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Concessions and banquet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Administration</a:t>
            </a:r>
          </a:p>
          <a:p>
            <a:pPr marL="0" lvl="0" indent="0">
              <a:buNone/>
            </a:pPr>
            <a:endParaRPr lang="en-US" sz="3000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4" indent="0">
              <a:buClr>
                <a:srgbClr val="9E5330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348681" y="1974783"/>
            <a:ext cx="2586681" cy="466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Clr>
                <a:srgbClr val="9E5330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4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6318422" y="1984855"/>
            <a:ext cx="2586681" cy="466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67330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madWire Holiday party in Exhibition Hall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ranch events complex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8BD52A0-4A5B-498E-9423-3916998D4C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6" y="1760482"/>
            <a:ext cx="8970394" cy="506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78866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Water users meeting in exhibition hall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ranch events complex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FCE6B2-1B2F-4B97-BA41-50B83406F8A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6" y="1780624"/>
            <a:ext cx="8970393" cy="50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57828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Colorado eagles hockey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ranch events complex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C86F62-FEC1-46EE-8272-92B708D2EE2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6" y="1780624"/>
            <a:ext cx="8903282" cy="507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6350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thunder draft horse show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ranch events complex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15FFE47-3F07-430C-84EF-3649A900395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6" y="1760481"/>
            <a:ext cx="8970394" cy="509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6492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Good guys car show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ranch events complex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D507C3D-D9FC-4C56-97A9-FBBA72BA35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07" y="1817688"/>
            <a:ext cx="8911670" cy="50403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1732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"/>
          <p:cNvSpPr txBox="1">
            <a:spLocks/>
          </p:cNvSpPr>
          <p:nvPr/>
        </p:nvSpPr>
        <p:spPr>
          <a:xfrm>
            <a:off x="0" y="680544"/>
            <a:ext cx="7287172" cy="1079937"/>
          </a:xfrm>
          <a:prstGeom prst="rect">
            <a:avLst/>
          </a:prstGeom>
          <a:solidFill>
            <a:srgbClr val="D3BC87"/>
          </a:solidFill>
          <a:ln>
            <a:solidFill>
              <a:srgbClr val="D3BC87"/>
            </a:solidFill>
          </a:ln>
        </p:spPr>
        <p:txBody>
          <a:bodyPr anchor="ctr" anchorCtr="0">
            <a:noAutofit/>
          </a:bodyPr>
          <a:lstStyle>
            <a:lvl1pPr marL="182880" algn="l" defTabSz="457200" rtl="0" eaLnBrk="1" latinLnBrk="0" hangingPunct="1">
              <a:spcBef>
                <a:spcPct val="0"/>
              </a:spcBef>
              <a:buNone/>
              <a:defRPr sz="3600" kern="1200" cap="all" normalizeH="0">
                <a:solidFill>
                  <a:srgbClr val="A5B9B3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000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Marketing, sponsorship, Foodservice</a:t>
            </a:r>
          </a:p>
        </p:txBody>
      </p:sp>
      <p:sp>
        <p:nvSpPr>
          <p:cNvPr id="5" name="Rectangle 4"/>
          <p:cNvSpPr/>
          <p:nvPr/>
        </p:nvSpPr>
        <p:spPr>
          <a:xfrm>
            <a:off x="7917793" y="0"/>
            <a:ext cx="1226207" cy="700690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 descr="LC logo white Large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0129" y="131380"/>
            <a:ext cx="875705" cy="44669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7287172" y="700688"/>
            <a:ext cx="1856828" cy="1059793"/>
          </a:xfrm>
          <a:prstGeom prst="rect">
            <a:avLst/>
          </a:prstGeom>
          <a:solidFill>
            <a:srgbClr val="9E533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0"/>
            <a:ext cx="7917793" cy="700690"/>
          </a:xfrm>
          <a:prstGeom prst="rect">
            <a:avLst/>
          </a:prstGeom>
          <a:solidFill>
            <a:srgbClr val="E5D7B9"/>
          </a:solidFill>
          <a:ln>
            <a:solidFill>
              <a:srgbClr val="E5D7B9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75171" y="254005"/>
            <a:ext cx="72224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all" dirty="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ranch events complex</a:t>
            </a:r>
          </a:p>
        </p:txBody>
      </p:sp>
      <p:sp>
        <p:nvSpPr>
          <p:cNvPr id="12" name="Rectangle 11"/>
          <p:cNvSpPr/>
          <p:nvPr/>
        </p:nvSpPr>
        <p:spPr>
          <a:xfrm>
            <a:off x="0" y="1760483"/>
            <a:ext cx="173606" cy="5097517"/>
          </a:xfrm>
          <a:prstGeom prst="rect">
            <a:avLst/>
          </a:prstGeom>
          <a:solidFill>
            <a:srgbClr val="404040"/>
          </a:solidFill>
          <a:ln>
            <a:solidFill>
              <a:srgbClr val="40404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 Placeholder 2"/>
          <p:cNvSpPr txBox="1">
            <a:spLocks/>
          </p:cNvSpPr>
          <p:nvPr/>
        </p:nvSpPr>
        <p:spPr>
          <a:xfrm>
            <a:off x="556666" y="1883099"/>
            <a:ext cx="8872559" cy="54197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Sponsorship $1,708,894 in cash and trade     </a:t>
            </a:r>
          </a:p>
          <a:p>
            <a:r>
              <a:rPr lang="en-US" sz="3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Marketing media, print and social media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Facebook – 35,001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Twitter – 1,775</a:t>
            </a:r>
          </a:p>
          <a:p>
            <a:pPr marL="0" indent="0">
              <a:buNone/>
            </a:pPr>
            <a:r>
              <a:rPr lang="en-US" sz="3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 Instagram – 776</a:t>
            </a:r>
          </a:p>
          <a:p>
            <a:r>
              <a:rPr lang="en-US" sz="30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Spectra Foodservice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Concessions $2,428,576</a:t>
            </a:r>
          </a:p>
          <a:p>
            <a:pPr lvl="1"/>
            <a:r>
              <a:rPr lang="en-US" sz="2600" dirty="0">
                <a:solidFill>
                  <a:srgbClr val="9E53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Catering $1,051,056</a:t>
            </a:r>
          </a:p>
          <a:p>
            <a:pPr marL="0" indent="0">
              <a:buNone/>
            </a:pPr>
            <a:endParaRPr lang="en-US" dirty="0"/>
          </a:p>
          <a:p>
            <a:pPr marL="0" lvl="0" indent="0">
              <a:buNone/>
            </a:pPr>
            <a:endParaRPr lang="en-US" sz="3000" dirty="0">
              <a:solidFill>
                <a:srgbClr val="9E533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4" indent="0">
              <a:buClr>
                <a:srgbClr val="9E5330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 Placeholder 2"/>
          <p:cNvSpPr txBox="1">
            <a:spLocks/>
          </p:cNvSpPr>
          <p:nvPr/>
        </p:nvSpPr>
        <p:spPr>
          <a:xfrm>
            <a:off x="3348681" y="1974783"/>
            <a:ext cx="2586681" cy="466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Clr>
                <a:srgbClr val="9E5330"/>
              </a:buClr>
              <a:buNone/>
            </a:pPr>
            <a:endParaRPr 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828800" lvl="4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6318422" y="1984855"/>
            <a:ext cx="2586681" cy="4668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0" lvl="4" indent="0"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13993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1745</TotalTime>
  <Words>187</Words>
  <Application>Microsoft Office PowerPoint</Application>
  <PresentationFormat>On-screen Show (4:3)</PresentationFormat>
  <Paragraphs>47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Michelle BIrd</dc:creator>
  <cp:lastModifiedBy>Diana Lea Frick</cp:lastModifiedBy>
  <cp:revision>30</cp:revision>
  <dcterms:created xsi:type="dcterms:W3CDTF">2017-11-20T21:24:03Z</dcterms:created>
  <dcterms:modified xsi:type="dcterms:W3CDTF">2018-05-10T18:16:02Z</dcterms:modified>
</cp:coreProperties>
</file>