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</p:sldMasterIdLst>
  <p:notesMasterIdLst>
    <p:notesMasterId r:id="rId26"/>
  </p:notesMasterIdLst>
  <p:sldIdLst>
    <p:sldId id="257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75" r:id="rId18"/>
    <p:sldId id="284" r:id="rId19"/>
    <p:sldId id="286" r:id="rId20"/>
    <p:sldId id="273" r:id="rId21"/>
    <p:sldId id="281" r:id="rId22"/>
    <p:sldId id="283" r:id="rId23"/>
    <p:sldId id="285" r:id="rId24"/>
    <p:sldId id="278" r:id="rId25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83B"/>
    <a:srgbClr val="0E6E59"/>
    <a:srgbClr val="E5D7B9"/>
    <a:srgbClr val="D3BC87"/>
    <a:srgbClr val="A5B9B3"/>
    <a:srgbClr val="8B3715"/>
    <a:srgbClr val="F0E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85" autoAdjust="0"/>
  </p:normalViewPr>
  <p:slideViewPr>
    <p:cSldViewPr snapToGrid="0" snapToObjects="1">
      <p:cViewPr varScale="1">
        <p:scale>
          <a:sx n="57" d="100"/>
          <a:sy n="57" d="100"/>
        </p:scale>
        <p:origin x="15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28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880BEF-7B68-4030-AD4A-8F27B04EA459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C0F3D4-526B-44AF-9D1C-653ADDEB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4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F3D4-526B-44AF-9D1C-653ADDEBD5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Department manages open spaces along the Cache la Poudre River and several parks along the Big Thompson River:</a:t>
            </a:r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River Bluffs Open Space near Windsor</a:t>
            </a:r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Lions Open Space near </a:t>
            </a:r>
            <a:r>
              <a:rPr lang="en-US" altLang="en-US" baseline="0" dirty="0" err="1"/>
              <a:t>Laporte</a:t>
            </a:r>
            <a:endParaRPr lang="en-US" altLang="en-US" baseline="0" dirty="0"/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8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Department manages several open spaces in the mountains of Larimer County:</a:t>
            </a:r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Eagle’s Nest Open Space near Livermore</a:t>
            </a:r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Hermit Park Open Space near Estes Park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44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Department manages open spaces to support farming and ranching in Larimer County, along with recreation and conservation of other resources:</a:t>
            </a:r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Little Thompson Farm Open Space south of Berthoud</a:t>
            </a:r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Red Mountain Open Space near Colorado-Wyoming border</a:t>
            </a:r>
          </a:p>
          <a:p>
            <a:pPr marL="1106481" lvl="2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Cattle grazing takes place alongside recreation</a:t>
            </a:r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baseline="0" dirty="0"/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80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Parks and open</a:t>
            </a:r>
            <a:r>
              <a:rPr lang="en-US" altLang="en-US" baseline="0" dirty="0"/>
              <a:t> spaces offer lots to do outdoors!</a:t>
            </a:r>
          </a:p>
          <a:p>
            <a:pPr marL="174708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On land: </a:t>
            </a:r>
            <a:r>
              <a:rPr lang="en-US" dirty="0"/>
              <a:t>Hiking, Biking, Horseback Riding, Rock Climbing, Birding, Picnicking, Hunting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dirty="0"/>
              <a:t>On the water: </a:t>
            </a:r>
            <a:r>
              <a:rPr lang="en-US" dirty="0"/>
              <a:t>Boating, Water Skiing, Fishing, </a:t>
            </a:r>
            <a:r>
              <a:rPr lang="en-US" dirty="0" err="1"/>
              <a:t>Paddleboarding</a:t>
            </a:r>
            <a:r>
              <a:rPr lang="en-US" dirty="0"/>
              <a:t>, Swimming, Scuba Diving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8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dirty="0"/>
              <a:t>Four main offices </a:t>
            </a:r>
            <a:r>
              <a:rPr lang="en-US" altLang="en-US" baseline="0" dirty="0"/>
              <a:t>where public can visit</a:t>
            </a:r>
            <a:r>
              <a:rPr lang="en-US" altLang="en-US" dirty="0"/>
              <a:t>: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Administrative</a:t>
            </a:r>
            <a:r>
              <a:rPr lang="en-US" altLang="en-US" baseline="0" dirty="0"/>
              <a:t> Offices in Loveland area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Horsetooth Area Information Center</a:t>
            </a:r>
            <a:r>
              <a:rPr lang="en-US" altLang="en-US" baseline="0" dirty="0"/>
              <a:t> in</a:t>
            </a:r>
            <a:r>
              <a:rPr lang="en-US" altLang="en-US" dirty="0"/>
              <a:t> Fort Collins area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Hermit Park</a:t>
            </a:r>
            <a:r>
              <a:rPr lang="en-US" altLang="en-US" baseline="0" dirty="0"/>
              <a:t> Office in Estes Park area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Weed District Office in Fort Collins area</a:t>
            </a:r>
            <a:endParaRPr lang="en-US" altLang="en-US" dirty="0"/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Other smaller offices exist</a:t>
            </a:r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78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Open Lands Program uses open spaces tax funds and other funding sources</a:t>
            </a:r>
            <a:r>
              <a:rPr lang="en-US" altLang="en-US" baseline="0" dirty="0"/>
              <a:t> to acquire land through: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Fee simple purchases (County owns land and associated rights)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Conservation easement (County owns development rights)</a:t>
            </a:r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More than 50,000 acres conserved since 1996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52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Resource</a:t>
            </a:r>
            <a:r>
              <a:rPr lang="en-US" altLang="en-US" baseline="0" dirty="0"/>
              <a:t> Management Program oversees planning, development and land stewardship</a:t>
            </a:r>
            <a:endParaRPr lang="en-US" altLang="en-US" dirty="0"/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Writes and implements management</a:t>
            </a:r>
            <a:r>
              <a:rPr lang="en-US" altLang="en-US" baseline="0" dirty="0"/>
              <a:t> plans for parks and open spaces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Coordinates regional trail development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Builds and maintains natural surface trails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Manage vegetation, wildlife and cultural resource values</a:t>
            </a: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32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endParaRPr lang="en-US" altLang="en-US" baseline="0" dirty="0"/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Manage vegetation, wildlife and cultural resource values</a:t>
            </a: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2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Weed</a:t>
            </a:r>
            <a:r>
              <a:rPr lang="en-US" altLang="en-US" baseline="0" dirty="0"/>
              <a:t> District is part of Land Stewardship and overall Resource management program. The Weed District: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dirty="0"/>
              <a:t>Assists landowners with noxious weed problems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dirty="0"/>
              <a:t>Manages weeds on County lands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dirty="0"/>
              <a:t>Promotes weed education and awareness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dirty="0"/>
              <a:t>Enforces Colorado Noxious Weed Act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1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Mission provides good overview of department</a:t>
            </a:r>
            <a:endParaRPr lang="en-US" altLang="en-US" baseline="0" dirty="0"/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Seal embodies mission – “Excellence in Conservation and Recreation Since 1954”</a:t>
            </a:r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Department founded in 1954 to manage recreation on reservoirs created by Colorado-Big Thompson Project, resulting in 4 reservoir parks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65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Visitor Services Program</a:t>
            </a:r>
            <a:r>
              <a:rPr lang="en-US" altLang="en-US" baseline="0" dirty="0"/>
              <a:t> oversees park and open space operations: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Manages campground reservations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Collects park, permit and camping revenue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Maintains facilities and grounds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Coordinates Aquatic Nuisance Species program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Protects safety of park visitors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21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Open Lands Program provides opportunities</a:t>
            </a:r>
            <a:r>
              <a:rPr lang="en-US" altLang="en-US" baseline="0" dirty="0"/>
              <a:t> for people to connect with nature</a:t>
            </a:r>
            <a:endParaRPr lang="en-US" altLang="en-US" dirty="0"/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Education</a:t>
            </a:r>
            <a:r>
              <a:rPr lang="en-US" altLang="en-US" baseline="0" dirty="0"/>
              <a:t> programs include: guided hikes, outdoor programs, school field trips, campground programs and more!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Volunteer programs include: naturalists, ranger assistants, photographers, project team members, resource monitors and more!</a:t>
            </a: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6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2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1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Department manages parks at 4 C-BT reservoirs: Horsetooth, Carter Lake, Flatiron and Pinewood</a:t>
            </a:r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Additional</a:t>
            </a:r>
            <a:r>
              <a:rPr lang="en-US" altLang="en-US" baseline="0" dirty="0"/>
              <a:t> County Parks created over last 60-plus years, with several in Big Thompson Canyon, as well as Bingham Hill Park north of Horsetooth</a:t>
            </a: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3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Open Space acquisitions began in 1982 with HTMOS and then again</a:t>
            </a:r>
            <a:r>
              <a:rPr lang="en-US" altLang="en-US" baseline="0" dirty="0"/>
              <a:t> in 1996 as a result of the Help Preserve Open Spaces sales tax</a:t>
            </a:r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Department has acquired 13 open spaces over last 20-plus years, using open spaces tax funds, partnerships and grants across all areas of Larimer County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10 open spaces currently open to public</a:t>
            </a:r>
            <a:endParaRPr lang="en-US" altLang="en-US" dirty="0"/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Department manages parks and open spaces for conservation and recreation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8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Extensive</a:t>
            </a:r>
            <a:r>
              <a:rPr lang="en-US" altLang="en-US" baseline="0" dirty="0"/>
              <a:t> network of trails (95-plus miles and growing) exists on parks and open spaces</a:t>
            </a:r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Department also develops and manages regional paved trails on open spaces and unincorporated parts of Larimer County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Pleasant Valley Trail at Lions Open Space and Poudre River Trail at River Bluffs Open Space</a:t>
            </a: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4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Dedicated</a:t>
            </a:r>
            <a:r>
              <a:rPr lang="en-US" altLang="en-US" baseline="0" dirty="0"/>
              <a:t> staff of </a:t>
            </a:r>
            <a:r>
              <a:rPr lang="en-US" altLang="en-US" b="1" baseline="0" dirty="0"/>
              <a:t>46</a:t>
            </a:r>
            <a:r>
              <a:rPr lang="en-US" altLang="en-US" baseline="0" dirty="0"/>
              <a:t> makes it all happen!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Rangers, resource managers, ecologists, accountants, educators, reservations specialists, maintenance workers and more!</a:t>
            </a:r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Overall staffing grows </a:t>
            </a:r>
            <a:r>
              <a:rPr lang="en-US" altLang="en-US" baseline="0"/>
              <a:t>to </a:t>
            </a:r>
            <a:r>
              <a:rPr lang="en-US" altLang="en-US" b="1" baseline="0"/>
              <a:t>over 150 </a:t>
            </a:r>
            <a:r>
              <a:rPr lang="en-US" altLang="en-US" baseline="0"/>
              <a:t>from </a:t>
            </a:r>
            <a:r>
              <a:rPr lang="en-US" altLang="en-US" baseline="0" dirty="0"/>
              <a:t>spring to fall, during peak season for recreation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Trail crew, weeds crew, rangers, maintenance, visitor services support, ANS inspectors and more!</a:t>
            </a: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0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Citizens</a:t>
            </a:r>
            <a:r>
              <a:rPr lang="en-US" altLang="en-US" baseline="0" dirty="0"/>
              <a:t> play a big role in helping department make decisions through 3 citizen advisory boards: open lands, parks and land stewardship</a:t>
            </a: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Today, the Department</a:t>
            </a:r>
            <a:r>
              <a:rPr lang="en-US" altLang="en-US" baseline="0" dirty="0"/>
              <a:t> of Natural Resources manages a diverse group of parks, open spaces and trails across Larimer County</a:t>
            </a:r>
          </a:p>
          <a:p>
            <a:pPr marL="174708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Department manages several iconic geographic landmarks: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Horsetooth Rock at Horsetooth Mountain Open Space west of Fort Collins</a:t>
            </a:r>
          </a:p>
          <a:p>
            <a:pPr marL="640594" lvl="1" indent="-174708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Devil’s Backbone at Devil’s Backbone Open Space west of Loveland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2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Department manages 4 reservoir parks for water-based and other forms of recreation:</a:t>
            </a:r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Horsetooth Reservoir west of Fort Collins</a:t>
            </a:r>
          </a:p>
          <a:p>
            <a:pPr marL="640594" lvl="1" indent="-174708" defTabSz="931774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aseline="0" dirty="0"/>
              <a:t>Carter Lake west of Berthoud</a:t>
            </a:r>
          </a:p>
          <a:p>
            <a:pPr defTabSz="931774" eaLnBrk="1" hangingPunct="1">
              <a:spcBef>
                <a:spcPct val="0"/>
              </a:spcBef>
              <a:defRPr/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976B7-1D24-4CE1-92E6-64107869F4F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2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0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1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73606" y="5001172"/>
            <a:ext cx="8970393" cy="185682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1815" y="1957795"/>
            <a:ext cx="4368800" cy="30068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70615" y="1957794"/>
            <a:ext cx="4368800" cy="30068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3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text r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828" y="2067033"/>
            <a:ext cx="5051971" cy="45807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82743" y="1751724"/>
            <a:ext cx="3136773" cy="51062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17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94038" y="1976438"/>
            <a:ext cx="0" cy="4525962"/>
          </a:xfrm>
          <a:prstGeom prst="line">
            <a:avLst/>
          </a:prstGeom>
          <a:ln w="19050" cap="rnd">
            <a:solidFill>
              <a:srgbClr val="8B371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81713" y="1976438"/>
            <a:ext cx="0" cy="4525962"/>
          </a:xfrm>
          <a:prstGeom prst="line">
            <a:avLst/>
          </a:prstGeom>
          <a:ln w="19050" cap="rnd">
            <a:solidFill>
              <a:srgbClr val="8B371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758" y="1976820"/>
            <a:ext cx="255051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8517" y="1981200"/>
            <a:ext cx="2563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6300096" y="1981200"/>
            <a:ext cx="26144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95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78517"/>
            <a:ext cx="54864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669" y="1757460"/>
            <a:ext cx="8964332" cy="364796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45255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87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25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2225675"/>
            <a:ext cx="7445375" cy="814388"/>
          </a:xfrm>
          <a:prstGeom prst="rect">
            <a:avLst/>
          </a:prstGeom>
          <a:solidFill>
            <a:srgbClr val="D3BC87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000" dirty="0">
              <a:solidFill>
                <a:srgbClr val="09483B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225675"/>
          </a:xfrm>
          <a:prstGeom prst="rect">
            <a:avLst/>
          </a:prstGeom>
          <a:solidFill>
            <a:srgbClr val="A5B9B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01638" y="2403475"/>
            <a:ext cx="6943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rgbClr val="09483B"/>
                </a:solidFill>
                <a:latin typeface="+mn-lt"/>
              </a:rPr>
              <a:t>Natural Resources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099425" y="3040063"/>
            <a:ext cx="1044575" cy="1100137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219075" y="3040063"/>
            <a:ext cx="8924925" cy="1100137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Department overview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445375" y="2225675"/>
            <a:ext cx="1698625" cy="814388"/>
          </a:xfrm>
          <a:prstGeom prst="rect">
            <a:avLst/>
          </a:prstGeom>
          <a:solidFill>
            <a:srgbClr val="8B3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11" descr="LC logo white Larg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2297113"/>
            <a:ext cx="1184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219075" y="4140200"/>
            <a:ext cx="6165850" cy="582613"/>
          </a:xfrm>
          <a:prstGeom prst="rect">
            <a:avLst/>
          </a:prstGeom>
          <a:solidFill>
            <a:srgbClr val="A5B9B3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000" dirty="0">
              <a:solidFill>
                <a:srgbClr val="09483B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722813"/>
            <a:ext cx="9144000" cy="2135187"/>
          </a:xfrm>
          <a:prstGeom prst="rect">
            <a:avLst/>
          </a:prstGeom>
          <a:solidFill>
            <a:srgbClr val="A5B9B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6" name="Picture 19" descr="LD0045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4140200"/>
            <a:ext cx="32369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219075" cy="6858000"/>
          </a:xfrm>
          <a:prstGeom prst="rect">
            <a:avLst/>
          </a:prstGeom>
          <a:solidFill>
            <a:srgbClr val="8B3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71700"/>
            <a:ext cx="8229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16878D-51AD-43E0-8359-982362853F04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1F6A3-0440-4994-B8AF-7DE638C83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918450" cy="700088"/>
          </a:xfrm>
          <a:prstGeom prst="rect">
            <a:avLst/>
          </a:prstGeom>
          <a:solidFill>
            <a:srgbClr val="A5B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918450" y="0"/>
            <a:ext cx="1225550" cy="700088"/>
          </a:xfrm>
          <a:prstGeom prst="rect">
            <a:avLst/>
          </a:prstGeom>
          <a:solidFill>
            <a:srgbClr val="8B3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8" name="Picture 10" descr="LC logo white Large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425" y="131763"/>
            <a:ext cx="876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74625" y="254000"/>
            <a:ext cx="6981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cap="all" dirty="0">
                <a:solidFill>
                  <a:srgbClr val="09483B"/>
                </a:solidFill>
                <a:latin typeface="+mn-lt"/>
              </a:rPr>
              <a:t>Larimer county department of natural resources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760538"/>
            <a:ext cx="173038" cy="5097462"/>
          </a:xfrm>
          <a:prstGeom prst="rect">
            <a:avLst/>
          </a:prstGeom>
          <a:solidFill>
            <a:srgbClr val="8B3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8B3715"/>
          </a:solidFill>
          <a:latin typeface="+mn-lt"/>
          <a:ea typeface="+mn-ea"/>
          <a:cs typeface="+mn-cs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B37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B37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B37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B37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buffington@larimer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Rivers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Diverse parks &amp; open spaces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3" y="2704959"/>
            <a:ext cx="4449096" cy="2951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930" y="2704959"/>
            <a:ext cx="4568562" cy="2951249"/>
          </a:xfrm>
          <a:prstGeom prst="rect">
            <a:avLst/>
          </a:prstGeom>
        </p:spPr>
      </p:pic>
      <p:sp>
        <p:nvSpPr>
          <p:cNvPr id="13" name="Content Placeholder 17"/>
          <p:cNvSpPr>
            <a:spLocks noGrp="1"/>
          </p:cNvSpPr>
          <p:nvPr>
            <p:ph idx="1"/>
          </p:nvPr>
        </p:nvSpPr>
        <p:spPr>
          <a:xfrm>
            <a:off x="301625" y="5683280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River Bluffs Open Space</a:t>
            </a:r>
          </a:p>
        </p:txBody>
      </p:sp>
      <p:sp>
        <p:nvSpPr>
          <p:cNvPr id="14" name="Content Placeholder 17"/>
          <p:cNvSpPr>
            <a:spLocks noGrp="1"/>
          </p:cNvSpPr>
          <p:nvPr>
            <p:ph idx="1"/>
          </p:nvPr>
        </p:nvSpPr>
        <p:spPr>
          <a:xfrm>
            <a:off x="4796593" y="5656208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Lions Open Space</a:t>
            </a:r>
          </a:p>
        </p:txBody>
      </p:sp>
    </p:spTree>
    <p:extLst>
      <p:ext uri="{BB962C8B-B14F-4D97-AF65-F5344CB8AC3E}">
        <p14:creationId xmlns:p14="http://schemas.microsoft.com/office/powerpoint/2010/main" val="287820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Foothills and Mountains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Diverse parks &amp; open spaces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42" y="2693516"/>
            <a:ext cx="4866948" cy="2962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639" y="2693515"/>
            <a:ext cx="5053120" cy="2962691"/>
          </a:xfrm>
          <a:prstGeom prst="rect">
            <a:avLst/>
          </a:prstGeom>
        </p:spPr>
      </p:pic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01625" y="5683280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Eagle’s Nest Open Space</a:t>
            </a:r>
          </a:p>
        </p:txBody>
      </p:sp>
      <p:sp>
        <p:nvSpPr>
          <p:cNvPr id="9" name="Content Placeholder 17"/>
          <p:cNvSpPr>
            <a:spLocks noGrp="1"/>
          </p:cNvSpPr>
          <p:nvPr>
            <p:ph idx="1"/>
          </p:nvPr>
        </p:nvSpPr>
        <p:spPr>
          <a:xfrm>
            <a:off x="4796593" y="5656208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Hermit Park Open Space</a:t>
            </a:r>
          </a:p>
        </p:txBody>
      </p:sp>
    </p:spTree>
    <p:extLst>
      <p:ext uri="{BB962C8B-B14F-4D97-AF65-F5344CB8AC3E}">
        <p14:creationId xmlns:p14="http://schemas.microsoft.com/office/powerpoint/2010/main" val="332157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732" y="2704959"/>
            <a:ext cx="5603295" cy="2951249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Agricultural Land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Diverse parks &amp; open spaces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86" y="2704959"/>
            <a:ext cx="4434634" cy="2951249"/>
          </a:xfrm>
          <a:prstGeom prst="rect">
            <a:avLst/>
          </a:prstGeom>
        </p:spPr>
      </p:pic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01625" y="5683280"/>
            <a:ext cx="42703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Little Thompson Farm Open Space</a:t>
            </a:r>
          </a:p>
        </p:txBody>
      </p:sp>
      <p:sp>
        <p:nvSpPr>
          <p:cNvPr id="9" name="Content Placeholder 17"/>
          <p:cNvSpPr>
            <a:spLocks noGrp="1"/>
          </p:cNvSpPr>
          <p:nvPr>
            <p:ph idx="1"/>
          </p:nvPr>
        </p:nvSpPr>
        <p:spPr>
          <a:xfrm>
            <a:off x="4796593" y="5656208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Red Mountain Open Space</a:t>
            </a:r>
          </a:p>
        </p:txBody>
      </p:sp>
    </p:spTree>
    <p:extLst>
      <p:ext uri="{BB962C8B-B14F-4D97-AF65-F5344CB8AC3E}">
        <p14:creationId xmlns:p14="http://schemas.microsoft.com/office/powerpoint/2010/main" val="61074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839951"/>
            <a:ext cx="8842375" cy="1839951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On Land</a:t>
            </a:r>
          </a:p>
          <a:p>
            <a:pPr marL="457200" indent="-2333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Hiking, Biking, Horseback Riding, Rock Climbing, Birding, Picnicking, Hunting</a:t>
            </a:r>
          </a:p>
          <a:p>
            <a:pPr marL="457200" indent="-2333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Tents, RVs, Cabins and Tipis</a:t>
            </a:r>
          </a:p>
          <a:p>
            <a:pPr marL="223837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Lots to do outdoors!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37" y="4856603"/>
            <a:ext cx="2998110" cy="2001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E0E641-FD2F-4FBE-A01A-7C13F1F901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061" y="4855179"/>
            <a:ext cx="2570900" cy="2056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D2452-E392-420D-B963-BE0496469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868" y="4835607"/>
            <a:ext cx="3046515" cy="20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4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7"/>
            <a:ext cx="8842375" cy="1620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On Water</a:t>
            </a:r>
          </a:p>
          <a:p>
            <a:pPr marL="457200" indent="-2333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Boating, Water Skiing, Fishing, </a:t>
            </a:r>
            <a:r>
              <a:rPr lang="en-US" dirty="0" err="1"/>
              <a:t>Paddleboarding</a:t>
            </a:r>
            <a:r>
              <a:rPr lang="en-US" dirty="0"/>
              <a:t>, Swimming, Scuba Diving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Lots to do outdoors!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04" y="3817979"/>
            <a:ext cx="4540976" cy="30400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332" y="3817979"/>
            <a:ext cx="4981548" cy="30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6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123047" cy="48091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Offices Across Larimer County</a:t>
            </a:r>
          </a:p>
          <a:p>
            <a:pPr marL="457200" indent="-22542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Administrative Offices</a:t>
            </a:r>
          </a:p>
          <a:p>
            <a:pPr marL="457200" indent="-22542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Horsetooth Area Information Center</a:t>
            </a:r>
          </a:p>
          <a:p>
            <a:pPr marL="457200" indent="-22542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Hermit Park Office</a:t>
            </a:r>
          </a:p>
          <a:p>
            <a:pPr marL="457200" indent="-22542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Weed/Forestry Office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Department offices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276" y="4242816"/>
            <a:ext cx="4649724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2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842375" cy="15782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Acquire land through fee simple purchases and conservation easements</a:t>
            </a:r>
          </a:p>
          <a:p>
            <a:pPr marL="457200" indent="-22542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50,000+ acres </a:t>
            </a:r>
            <a:r>
              <a:rPr lang="en-US" dirty="0"/>
              <a:t>conserved since 1996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Land acquisitions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63" y="3591061"/>
            <a:ext cx="4525218" cy="271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780" y="3591061"/>
            <a:ext cx="4485038" cy="2711823"/>
          </a:xfrm>
          <a:prstGeom prst="rect">
            <a:avLst/>
          </a:prstGeom>
        </p:spPr>
      </p:pic>
      <p:sp>
        <p:nvSpPr>
          <p:cNvPr id="11" name="Content Placeholder 17"/>
          <p:cNvSpPr>
            <a:spLocks noGrp="1"/>
          </p:cNvSpPr>
          <p:nvPr>
            <p:ph idx="1"/>
          </p:nvPr>
        </p:nvSpPr>
        <p:spPr>
          <a:xfrm>
            <a:off x="168963" y="6383354"/>
            <a:ext cx="4525218" cy="5762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Red Mountain Open Space (fee simple)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idx="1"/>
          </p:nvPr>
        </p:nvSpPr>
        <p:spPr>
          <a:xfrm>
            <a:off x="4796593" y="6356282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3 Bell (conservation easement)</a:t>
            </a:r>
          </a:p>
        </p:txBody>
      </p:sp>
    </p:spTree>
    <p:extLst>
      <p:ext uri="{BB962C8B-B14F-4D97-AF65-F5344CB8AC3E}">
        <p14:creationId xmlns:p14="http://schemas.microsoft.com/office/powerpoint/2010/main" val="266894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50812" y="1995402"/>
            <a:ext cx="8993188" cy="1578292"/>
          </a:xfrm>
        </p:spPr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Oversee development of department master &amp; property management plans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Trail construction and maintenance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Conservation easement monitoring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Planning &amp; Resource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1BD4C9-BDA3-4287-8666-8C5871808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735" y="3573694"/>
            <a:ext cx="5768103" cy="38299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B6E67B-9678-4BE9-A955-D2A6FF1B11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12" y="3573694"/>
            <a:ext cx="2885066" cy="38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9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50812" y="1995402"/>
            <a:ext cx="8842375" cy="157829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Vegetation (restoration, rare plants) &amp; wildlife management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Cultural resource management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Resource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12" y="4213416"/>
            <a:ext cx="2848564" cy="3058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D4074-1C9F-499D-BA0D-B343DFD23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831" y="4224567"/>
            <a:ext cx="3366398" cy="2644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D1CF62-9451-4653-AA93-D8D7175F1E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739" y="4224567"/>
            <a:ext cx="3905448" cy="26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8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12596" y="1957387"/>
            <a:ext cx="9054248" cy="26868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County-wide Weed and Forestry Programs</a:t>
            </a:r>
          </a:p>
          <a:p>
            <a:pPr marL="457200" indent="-287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Assist landowners with weed &amp; forest management</a:t>
            </a:r>
          </a:p>
          <a:p>
            <a:pPr marL="457200" indent="-287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Enforce Colorado Noxious Weed &amp; Forest Pest acts</a:t>
            </a:r>
          </a:p>
          <a:p>
            <a:pPr marL="457200" indent="-287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Resource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95" y="4494442"/>
            <a:ext cx="3162180" cy="2363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1D0D7-7ADA-4387-8EBA-E6FE47D4A3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002" y="4494443"/>
            <a:ext cx="3159855" cy="2363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5CF1EE-DD3B-4167-9505-715CB8AD04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690" y="4498488"/>
            <a:ext cx="3190620" cy="23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8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5584825" cy="4405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“The Natural Resources Department manages Larimer County's great outdoor places, including open spaces and water-based recreation areas, and fosters responsible land stewardship through weed management and healthy forest practices.”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mission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306" y="2340858"/>
            <a:ext cx="2770638" cy="27645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842375" cy="4138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/>
              <a:t>Oversees operations of parks and open spaces</a:t>
            </a:r>
          </a:p>
          <a:p>
            <a:pPr marL="457200" indent="-457200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Ranger &amp; Maintenance Staff</a:t>
            </a:r>
          </a:p>
          <a:p>
            <a:pPr eaLnBrk="1" fontAlgn="auto" hangingPunct="1">
              <a:spcAft>
                <a:spcPts val="600"/>
              </a:spcAft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Visitor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666" y="3167635"/>
            <a:ext cx="5548334" cy="36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842375" cy="15782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Offers opportunities for people to connect with nature through Education and Volunteer programs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Education and VOLUNTEERS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69" y="3829979"/>
            <a:ext cx="4982119" cy="30280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999" y="3829979"/>
            <a:ext cx="4561385" cy="30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2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7"/>
            <a:ext cx="8842375" cy="4900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2016 Finances</a:t>
            </a:r>
          </a:p>
          <a:p>
            <a:pPr marL="457200" indent="-3333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Revenues = $21M, Expenses = $23M</a:t>
            </a:r>
          </a:p>
          <a:p>
            <a:pPr marL="457200" indent="-3333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Revenue Sources</a:t>
            </a:r>
          </a:p>
          <a:p>
            <a:pPr marL="457200" indent="-3333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Taxes</a:t>
            </a:r>
          </a:p>
          <a:p>
            <a:pPr marL="457200" indent="-3333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Fees and service charges</a:t>
            </a:r>
          </a:p>
          <a:p>
            <a:pPr marL="457200" indent="-3333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Inter-government</a:t>
            </a:r>
          </a:p>
          <a:p>
            <a:pPr marL="457200" indent="-3333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General County fund</a:t>
            </a:r>
          </a:p>
          <a:p>
            <a:pPr marL="457200" indent="-3333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Grants and other</a:t>
            </a:r>
          </a:p>
          <a:p>
            <a:pPr marL="123825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57200" indent="-287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57200" indent="-287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accounting &amp; administration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69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7"/>
            <a:ext cx="8842375" cy="4393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Gary Buffington, Director</a:t>
            </a:r>
          </a:p>
          <a:p>
            <a:pPr marL="457200" indent="-28098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gbuffington@larimer.org</a:t>
            </a:r>
            <a:endParaRPr lang="en-US" u="sng" dirty="0"/>
          </a:p>
          <a:p>
            <a:pPr marL="457200" indent="-28098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(970) 619-4560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Get outdoors and enjoy your parks and open spaces!</a:t>
            </a:r>
          </a:p>
          <a:p>
            <a:pPr marL="457200" indent="-287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57200" indent="-287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57200" indent="-287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Thank you!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21" y="4016523"/>
            <a:ext cx="4293993" cy="28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1185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4 reservoir parks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Horsetooth</a:t>
            </a:r>
            <a:r>
              <a:rPr lang="en-US" dirty="0"/>
              <a:t>, Carter Lake, Flatiron and Pinewood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Department by the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789" y="3244073"/>
            <a:ext cx="5435346" cy="36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1185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13 open spaces</a:t>
            </a:r>
            <a:r>
              <a:rPr lang="en-US" dirty="0"/>
              <a:t>, from prairies to mountains</a:t>
            </a:r>
          </a:p>
          <a:p>
            <a:pPr marL="457200" indent="-228600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10 open spaces currently open to public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Department by the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343" y="3244073"/>
            <a:ext cx="5398238" cy="36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11858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95+ miles</a:t>
            </a:r>
            <a:r>
              <a:rPr lang="en-US" dirty="0"/>
              <a:t> of natural surface trails</a:t>
            </a:r>
          </a:p>
          <a:p>
            <a:pPr marL="457200" indent="-228600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Regional trail connection along the Poudre River and between Fort Collins and Loveland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4527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Department by the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17" y="3601844"/>
            <a:ext cx="4812658" cy="3212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0CB0F7-7BD3-4792-A4B6-E6C297FCF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958" y="3585425"/>
            <a:ext cx="4905398" cy="32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1185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46 staff members</a:t>
            </a:r>
            <a:r>
              <a:rPr lang="en-US" dirty="0"/>
              <a:t> year-round</a:t>
            </a:r>
          </a:p>
          <a:p>
            <a:pPr marL="457200" indent="-228600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150 seasonal staff from spring to fall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Department by the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2" y="3167104"/>
            <a:ext cx="5567463" cy="3690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19522-2C02-4FBE-9CEA-AB770A11FD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21" y="3167104"/>
            <a:ext cx="3437197" cy="40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1185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3 citizen advisory boards</a:t>
            </a:r>
            <a:endParaRPr lang="en-US" dirty="0"/>
          </a:p>
          <a:p>
            <a:pPr marL="457200" indent="-228600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Open Lands, Parks and Land Stewardship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Department by the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1C1EC-A081-4012-96A9-7C0A842E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17" y="3008325"/>
            <a:ext cx="5783766" cy="38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1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Iconic Landmarks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Diverse parks &amp; open spaces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42" y="2704959"/>
            <a:ext cx="4644383" cy="2951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252" y="2704959"/>
            <a:ext cx="4475747" cy="2951249"/>
          </a:xfrm>
          <a:prstGeom prst="rect">
            <a:avLst/>
          </a:prstGeom>
        </p:spPr>
      </p:pic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01625" y="5683280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Horsetooth Mountain Open Space</a:t>
            </a:r>
          </a:p>
        </p:txBody>
      </p:sp>
      <p:sp>
        <p:nvSpPr>
          <p:cNvPr id="9" name="Content Placeholder 17"/>
          <p:cNvSpPr>
            <a:spLocks noGrp="1"/>
          </p:cNvSpPr>
          <p:nvPr>
            <p:ph idx="1"/>
          </p:nvPr>
        </p:nvSpPr>
        <p:spPr>
          <a:xfrm>
            <a:off x="4796593" y="5656208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Devil’s Backbone Open Space</a:t>
            </a:r>
          </a:p>
        </p:txBody>
      </p:sp>
    </p:spTree>
    <p:extLst>
      <p:ext uri="{BB962C8B-B14F-4D97-AF65-F5344CB8AC3E}">
        <p14:creationId xmlns:p14="http://schemas.microsoft.com/office/powerpoint/2010/main" val="183245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1625" y="1957388"/>
            <a:ext cx="85756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Reservoirs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0088"/>
            <a:ext cx="7286625" cy="1060450"/>
          </a:xfrm>
          <a:prstGeom prst="rect">
            <a:avLst/>
          </a:prstGeom>
          <a:solidFill>
            <a:srgbClr val="09483B"/>
          </a:solidFill>
        </p:spPr>
        <p:txBody>
          <a:bodyPr anchor="ctr"/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/>
              <a:t>Diverse parks &amp; open spaces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625" y="700088"/>
            <a:ext cx="1857375" cy="1060450"/>
          </a:xfrm>
          <a:prstGeom prst="rect">
            <a:avLst/>
          </a:prstGeom>
          <a:solidFill>
            <a:srgbClr val="E5D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42" y="2705744"/>
            <a:ext cx="4644383" cy="2950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738" y="2705743"/>
            <a:ext cx="5007962" cy="2950465"/>
          </a:xfrm>
          <a:prstGeom prst="rect">
            <a:avLst/>
          </a:prstGeom>
        </p:spPr>
      </p:pic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01625" y="5683280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Horsetooth Reservoir</a:t>
            </a:r>
          </a:p>
        </p:txBody>
      </p:sp>
      <p:sp>
        <p:nvSpPr>
          <p:cNvPr id="9" name="Content Placeholder 17"/>
          <p:cNvSpPr>
            <a:spLocks noGrp="1"/>
          </p:cNvSpPr>
          <p:nvPr>
            <p:ph idx="1"/>
          </p:nvPr>
        </p:nvSpPr>
        <p:spPr>
          <a:xfrm>
            <a:off x="4796593" y="5656208"/>
            <a:ext cx="40417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Carter Lake</a:t>
            </a:r>
          </a:p>
        </p:txBody>
      </p:sp>
    </p:spTree>
    <p:extLst>
      <p:ext uri="{BB962C8B-B14F-4D97-AF65-F5344CB8AC3E}">
        <p14:creationId xmlns:p14="http://schemas.microsoft.com/office/powerpoint/2010/main" val="34236877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Larimer County">
      <a:dk1>
        <a:srgbClr val="454241"/>
      </a:dk1>
      <a:lt1>
        <a:sysClr val="window" lastClr="FFFFFF"/>
      </a:lt1>
      <a:dk2>
        <a:srgbClr val="1F497D"/>
      </a:dk2>
      <a:lt2>
        <a:srgbClr val="EEECE1"/>
      </a:lt2>
      <a:accent1>
        <a:srgbClr val="0B5C4B"/>
      </a:accent1>
      <a:accent2>
        <a:srgbClr val="094A5D"/>
      </a:accent2>
      <a:accent3>
        <a:srgbClr val="D3BC87"/>
      </a:accent3>
      <a:accent4>
        <a:srgbClr val="FAA713"/>
      </a:accent4>
      <a:accent5>
        <a:srgbClr val="8B3715"/>
      </a:accent5>
      <a:accent6>
        <a:srgbClr val="4542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Larimer+County+template+1</Template>
  <TotalTime>1029</TotalTime>
  <Words>1202</Words>
  <Application>Microsoft Office PowerPoint</Application>
  <PresentationFormat>On-screen Show (4:3)</PresentationFormat>
  <Paragraphs>180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 P Parker-Renga</dc:creator>
  <cp:lastModifiedBy>Meegan  Flenniken</cp:lastModifiedBy>
  <cp:revision>60</cp:revision>
  <cp:lastPrinted>2017-03-31T21:58:18Z</cp:lastPrinted>
  <dcterms:created xsi:type="dcterms:W3CDTF">2017-03-09T20:25:50Z</dcterms:created>
  <dcterms:modified xsi:type="dcterms:W3CDTF">2018-05-07T20:42:03Z</dcterms:modified>
</cp:coreProperties>
</file>